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modernComment_111_0.xml" ContentType="application/vnd.ms-powerpoint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300" r:id="rId3"/>
    <p:sldId id="30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05" r:id="rId27"/>
    <p:sldId id="281" r:id="rId28"/>
    <p:sldId id="282" r:id="rId29"/>
    <p:sldId id="283" r:id="rId30"/>
    <p:sldId id="284" r:id="rId31"/>
    <p:sldId id="304" r:id="rId32"/>
    <p:sldId id="303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99" r:id="rId43"/>
    <p:sldId id="296" r:id="rId44"/>
    <p:sldId id="307" r:id="rId45"/>
    <p:sldId id="306" r:id="rId46"/>
    <p:sldId id="298" r:id="rId47"/>
    <p:sldId id="308" r:id="rId48"/>
  </p:sldIdLst>
  <p:sldSz cx="12192000" cy="6858000"/>
  <p:notesSz cx="6858000" cy="9144000"/>
  <p:embeddedFontLst>
    <p:embeddedFont>
      <p:font typeface="Play" pitchFamily="2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sD405DCveF1N1ja3UxLgtXDgcW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25304D-2128-56B1-4A32-2378D4CC2270}" name="Romain ANDRES" initials="" userId="S::C101065@baclesse.fr::83c9f485-7df5-4715-9a5a-c966a2545b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CC12E-7D02-2342-94B4-7C21F3E8CD06}" v="589" dt="2024-11-27T22:11:10.373"/>
    <p1510:client id="{18A3FE7B-E731-F387-2BFC-DFEA6AC6DCC1}" v="3" dt="2024-11-27T09:02:07.736"/>
    <p1510:client id="{3CA3240F-10B2-351E-7FCB-237F468D566D}" v="631" dt="2024-11-27T12:10:05.274"/>
    <p1510:client id="{3E5C24D1-1031-E723-9588-77313FAD0BD1}" v="142" dt="2024-11-27T16:31:13.092"/>
    <p1510:client id="{7A1FF5B4-9C86-2FD8-6247-D46FA7822FED}" v="139" dt="2024-11-27T22:55:48.026"/>
    <p1510:client id="{A386099C-B497-BE8F-5FE7-ABC1C650446D}" v="17" dt="2024-11-27T20:42:42.360"/>
    <p1510:client id="{DAC517C5-8C2B-A4E3-742A-0F9BA192E4C2}" v="281" dt="2024-11-27T11:21:55.6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1"/>
    <p:restoredTop sz="94695"/>
  </p:normalViewPr>
  <p:slideViewPr>
    <p:cSldViewPr snapToGrid="0">
      <p:cViewPr varScale="1">
        <p:scale>
          <a:sx n="122" d="100"/>
          <a:sy n="122" d="100"/>
        </p:scale>
        <p:origin x="21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customschemas.google.com/relationships/presentationmetadata" Target="metadata"/></Relationships>
</file>

<file path=ppt/comments/modernComment_11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C2604D-CCD0-AE42-B9BA-670EB7105525}" authorId="{6F25304D-2128-56B1-4A32-2378D4CC2270}" created="2024-11-27T15:12:44.945">
    <pc:sldMkLst xmlns:pc="http://schemas.microsoft.com/office/powerpoint/2013/main/command">
      <pc:docMk/>
      <pc:sldMk cId="0" sldId="273"/>
    </pc:sldMkLst>
    <p188:replyLst>
      <p188:reply id="{0FDAE20D-F545-7748-9248-567FEA205F1A}" authorId="{6F25304D-2128-56B1-4A32-2378D4CC2270}" created="2024-11-27T15:13:11.445">
        <p188:txBody>
          <a:bodyPr/>
          <a:lstStyle/>
          <a:p>
            <a:r>
              <a:rPr lang="fr-FR"/>
              <a:t>mettre des guillemets sur le mot cancers cancer en bas au milieu car c’est une chaîne de caractère qui est traîtée</a:t>
            </a:r>
          </a:p>
        </p188:txBody>
      </p188:reply>
    </p188:replyLst>
    <p188:txBody>
      <a:bodyPr/>
      <a:lstStyle/>
      <a:p>
        <a:r>
          <a:rPr lang="fr-FR"/>
          <a:t>texte du haut mal calibré, il dépasse de la bulle rouge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7304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6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39413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9595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923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VERTURE">
  <p:cSld name="COUVERTUR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7"/>
          <p:cNvSpPr txBox="1">
            <a:spLocks noGrp="1"/>
          </p:cNvSpPr>
          <p:nvPr>
            <p:ph type="subTitle" idx="1"/>
          </p:nvPr>
        </p:nvSpPr>
        <p:spPr>
          <a:xfrm>
            <a:off x="669125" y="3602036"/>
            <a:ext cx="5426876" cy="211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47"/>
          <p:cNvSpPr/>
          <p:nvPr/>
        </p:nvSpPr>
        <p:spPr>
          <a:xfrm>
            <a:off x="6355104" y="1160744"/>
            <a:ext cx="5167773" cy="4551453"/>
          </a:xfrm>
          <a:prstGeom prst="rect">
            <a:avLst/>
          </a:prstGeom>
          <a:solidFill>
            <a:srgbClr val="0025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7"/>
          <p:cNvSpPr/>
          <p:nvPr/>
        </p:nvSpPr>
        <p:spPr>
          <a:xfrm>
            <a:off x="669125" y="605661"/>
            <a:ext cx="1335641" cy="92512"/>
          </a:xfrm>
          <a:prstGeom prst="rect">
            <a:avLst/>
          </a:prstGeom>
          <a:solidFill>
            <a:srgbClr val="0025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50930" y="1665185"/>
            <a:ext cx="4584365" cy="352763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7"/>
          <p:cNvSpPr txBox="1">
            <a:spLocks noGrp="1"/>
          </p:cNvSpPr>
          <p:nvPr>
            <p:ph type="dt" idx="10"/>
          </p:nvPr>
        </p:nvSpPr>
        <p:spPr>
          <a:xfrm>
            <a:off x="669125" y="6356351"/>
            <a:ext cx="6888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67">
                <a:solidFill>
                  <a:srgbClr val="0069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ftr" idx="11"/>
          </p:nvPr>
        </p:nvSpPr>
        <p:spPr>
          <a:xfrm>
            <a:off x="1357972" y="6356351"/>
            <a:ext cx="5009345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67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7"/>
          <p:cNvSpPr txBox="1">
            <a:spLocks noGrp="1"/>
          </p:cNvSpPr>
          <p:nvPr>
            <p:ph type="title"/>
          </p:nvPr>
        </p:nvSpPr>
        <p:spPr>
          <a:xfrm>
            <a:off x="667201" y="1834102"/>
            <a:ext cx="5426876" cy="1421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5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gne - Txt court droite">
  <p:cSld name="Signe - Txt court droi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9"/>
          <p:cNvSpPr/>
          <p:nvPr/>
        </p:nvSpPr>
        <p:spPr>
          <a:xfrm>
            <a:off x="0" y="0"/>
            <a:ext cx="2350416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9"/>
          <p:cNvSpPr txBox="1">
            <a:spLocks noGrp="1"/>
          </p:cNvSpPr>
          <p:nvPr>
            <p:ph type="body" idx="1"/>
          </p:nvPr>
        </p:nvSpPr>
        <p:spPr>
          <a:xfrm>
            <a:off x="6367317" y="1449929"/>
            <a:ext cx="5156775" cy="462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6404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/>
            </a:lvl1pPr>
            <a:lvl2pPr marL="914400" lvl="1" indent="-36404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133"/>
              <a:buFont typeface="Arial"/>
              <a:buChar char="•"/>
              <a:defRPr sz="2133">
                <a:solidFill>
                  <a:srgbClr val="34B5AD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988"/>
              </a:buClr>
              <a:buSzPts val="2000"/>
              <a:buFont typeface="Arial"/>
              <a:buChar char="•"/>
              <a:defRPr>
                <a:solidFill>
                  <a:srgbClr val="006988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49" descr="Une image contenant graphiques vectoriels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9123" y="136524"/>
            <a:ext cx="375271" cy="45455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9"/>
          <p:cNvSpPr txBox="1">
            <a:spLocks noGrp="1"/>
          </p:cNvSpPr>
          <p:nvPr>
            <p:ph type="dt" idx="10"/>
          </p:nvPr>
        </p:nvSpPr>
        <p:spPr>
          <a:xfrm>
            <a:off x="669125" y="6356351"/>
            <a:ext cx="6888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67">
                <a:solidFill>
                  <a:srgbClr val="0069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9"/>
          <p:cNvSpPr txBox="1">
            <a:spLocks noGrp="1"/>
          </p:cNvSpPr>
          <p:nvPr>
            <p:ph type="ftr" idx="11"/>
          </p:nvPr>
        </p:nvSpPr>
        <p:spPr>
          <a:xfrm>
            <a:off x="1357972" y="6356351"/>
            <a:ext cx="5009345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67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9"/>
          <p:cNvSpPr txBox="1">
            <a:spLocks noGrp="1"/>
          </p:cNvSpPr>
          <p:nvPr>
            <p:ph type="title"/>
          </p:nvPr>
        </p:nvSpPr>
        <p:spPr>
          <a:xfrm>
            <a:off x="6367317" y="864002"/>
            <a:ext cx="5156775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9"/>
          <p:cNvSpPr>
            <a:spLocks noGrp="1"/>
          </p:cNvSpPr>
          <p:nvPr>
            <p:ph type="pic" idx="2"/>
          </p:nvPr>
        </p:nvSpPr>
        <p:spPr>
          <a:xfrm>
            <a:off x="682533" y="821080"/>
            <a:ext cx="5155560" cy="52158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1_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mailto:romain.andres@etu.unicaen.fr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Amirath6" TargetMode="Externa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/>
          <p:nvPr/>
        </p:nvSpPr>
        <p:spPr>
          <a:xfrm>
            <a:off x="3695994" y="3691415"/>
            <a:ext cx="2196000" cy="8820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"/>
          <p:cNvSpPr txBox="1">
            <a:spLocks noGrp="1"/>
          </p:cNvSpPr>
          <p:nvPr>
            <p:ph type="title"/>
          </p:nvPr>
        </p:nvSpPr>
        <p:spPr>
          <a:xfrm>
            <a:off x="197647" y="1098240"/>
            <a:ext cx="5857548" cy="1250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fr-FR" sz="3200" b="1">
                <a:latin typeface="Arial"/>
                <a:ea typeface="Arial"/>
                <a:cs typeface="Arial"/>
                <a:sym typeface="Arial"/>
              </a:rPr>
              <a:t>Data Challenge: </a:t>
            </a:r>
            <a:r>
              <a:rPr lang="fr-FR" sz="3200">
                <a:latin typeface="Arial"/>
                <a:ea typeface="Arial"/>
                <a:cs typeface="Arial"/>
                <a:sym typeface="Arial"/>
              </a:rPr>
              <a:t> Digitalisation des arbres généalogiques pour une prédiction du risque de cancer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522459" y="4858651"/>
            <a:ext cx="5626381" cy="32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</a:rPr>
              <a:t>Romain Andres</a:t>
            </a:r>
            <a:r>
              <a:rPr lang="fr-FR" sz="1400" b="1" i="0" u="none" strike="noStrike" cap="none" baseline="30000">
                <a:solidFill>
                  <a:schemeClr val="dk1"/>
                </a:solidFill>
              </a:rPr>
              <a:t>1,2 </a:t>
            </a:r>
            <a:endParaRPr sz="1400" b="1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</a:rPr>
              <a:t>Amirath Fara Orou-Guidou</a:t>
            </a:r>
            <a:r>
              <a:rPr lang="fr-FR" sz="1400" b="1" i="0" u="none" strike="noStrike" cap="none" baseline="30000">
                <a:solidFill>
                  <a:schemeClr val="dk1"/>
                </a:solidFill>
              </a:rPr>
              <a:t>1 </a:t>
            </a:r>
            <a:endParaRPr sz="1400" b="1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</a:rPr>
              <a:t>Imane Jajour</a:t>
            </a:r>
            <a:r>
              <a:rPr lang="fr-FR" sz="1400" b="1" i="0" u="none" strike="noStrike" cap="none" baseline="30000">
                <a:solidFill>
                  <a:schemeClr val="dk1"/>
                </a:solidFill>
              </a:rPr>
              <a:t>1 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baseline="3000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i="0" u="none" strike="noStrike" cap="none" baseline="30000">
                <a:solidFill>
                  <a:schemeClr val="dk1"/>
                </a:solidFill>
              </a:rPr>
              <a:t>Supervisors 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</a:rPr>
              <a:t>Laurent Castera</a:t>
            </a:r>
            <a:r>
              <a:rPr lang="fr-FR" sz="1400" b="1" i="0" u="none" strike="noStrike" cap="none" baseline="30000">
                <a:solidFill>
                  <a:schemeClr val="dk1"/>
                </a:solidFill>
              </a:rPr>
              <a:t>4</a:t>
            </a:r>
            <a:r>
              <a:rPr lang="fr-FR" sz="1400" b="1" i="0" u="none" strike="noStrike" cap="none">
                <a:solidFill>
                  <a:schemeClr val="dk1"/>
                </a:solidFill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</a:rPr>
              <a:t>Camille Aucouturier</a:t>
            </a:r>
            <a:r>
              <a:rPr lang="fr-FR" sz="1400" b="1" i="0" u="none" strike="noStrike" cap="none" baseline="30000">
                <a:solidFill>
                  <a:schemeClr val="dk1"/>
                </a:solidFill>
              </a:rPr>
              <a:t>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</a:rPr>
              <a:t>Aurélien Corroyer-Dulmont</a:t>
            </a:r>
            <a:r>
              <a:rPr lang="fr-FR" sz="1400" b="1" i="0" u="none" strike="noStrike" cap="none" baseline="30000">
                <a:solidFill>
                  <a:schemeClr val="dk1"/>
                </a:solidFill>
              </a:rPr>
              <a:t>2,3</a:t>
            </a:r>
            <a:r>
              <a:rPr lang="fr-FR" sz="1400" b="1" i="0" u="none" strike="noStrike" cap="none">
                <a:solidFill>
                  <a:schemeClr val="dk1"/>
                </a:solidFill>
              </a:rPr>
              <a:t> </a:t>
            </a:r>
            <a:endParaRPr sz="2000" b="1" i="0" u="none" strike="noStrike" cap="none" baseline="3000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baseline="3000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5891994" y="5806417"/>
            <a:ext cx="627600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i="0" u="none" strike="noStrike" cap="none" baseline="30000">
                <a:solidFill>
                  <a:schemeClr val="dk1"/>
                </a:solidFill>
              </a:rPr>
              <a:t>1</a:t>
            </a:r>
            <a:r>
              <a:rPr lang="fr-FR" sz="1200" i="0" u="none" strike="noStrike" cap="none">
                <a:solidFill>
                  <a:schemeClr val="dk1"/>
                </a:solidFill>
              </a:rPr>
              <a:t>Master AI, data </a:t>
            </a:r>
            <a:r>
              <a:rPr lang="fr-FR" sz="1200" i="0" u="none" strike="noStrike" cap="none" err="1">
                <a:solidFill>
                  <a:schemeClr val="dk1"/>
                </a:solidFill>
              </a:rPr>
              <a:t>analysis</a:t>
            </a:r>
            <a:r>
              <a:rPr lang="fr-FR" sz="1200" i="0" u="none" strike="noStrike" cap="none">
                <a:solidFill>
                  <a:schemeClr val="dk1"/>
                </a:solidFill>
              </a:rPr>
              <a:t>, </a:t>
            </a:r>
            <a:r>
              <a:rPr lang="fr-FR" sz="1200" i="0" u="none" strike="noStrike" cap="none" err="1">
                <a:solidFill>
                  <a:schemeClr val="dk1"/>
                </a:solidFill>
              </a:rPr>
              <a:t>access</a:t>
            </a:r>
            <a:r>
              <a:rPr lang="fr-FR" sz="1200" i="0" u="none" strike="noStrike" cap="none">
                <a:solidFill>
                  <a:schemeClr val="dk1"/>
                </a:solidFill>
              </a:rPr>
              <a:t> on </a:t>
            </a:r>
            <a:r>
              <a:rPr lang="fr-FR" sz="1200" i="0" u="none" strike="noStrike" cap="none" err="1">
                <a:solidFill>
                  <a:schemeClr val="dk1"/>
                </a:solidFill>
              </a:rPr>
              <a:t>health</a:t>
            </a:r>
            <a:r>
              <a:rPr lang="fr-FR" sz="1200" i="0" u="none" strike="noStrike" cap="none">
                <a:solidFill>
                  <a:schemeClr val="dk1"/>
                </a:solidFill>
              </a:rPr>
              <a:t>, Normandie Univ, Caen</a:t>
            </a:r>
            <a:endParaRPr sz="1200" i="0" u="none" strike="noStrike" cap="none" baseline="3000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i="0" u="none" strike="noStrike" cap="none" baseline="30000">
                <a:solidFill>
                  <a:schemeClr val="dk1"/>
                </a:solidFill>
              </a:rPr>
              <a:t>2</a:t>
            </a:r>
            <a:r>
              <a:rPr lang="fr-FR" sz="1200" i="0" u="none" strike="noStrike" cap="none">
                <a:solidFill>
                  <a:schemeClr val="dk1"/>
                </a:solidFill>
              </a:rPr>
              <a:t>Medical </a:t>
            </a:r>
            <a:r>
              <a:rPr lang="fr-FR" sz="1200" i="0" u="none" strike="noStrike" cap="none" err="1">
                <a:solidFill>
                  <a:schemeClr val="dk1"/>
                </a:solidFill>
              </a:rPr>
              <a:t>Physics</a:t>
            </a:r>
            <a:r>
              <a:rPr lang="fr-FR" sz="1200" i="0" u="none" strike="noStrike" cap="none">
                <a:solidFill>
                  <a:schemeClr val="dk1"/>
                </a:solidFill>
              </a:rPr>
              <a:t> </a:t>
            </a:r>
            <a:r>
              <a:rPr lang="fr-FR" sz="1200" i="0" u="none" strike="noStrike" cap="none" err="1">
                <a:solidFill>
                  <a:schemeClr val="dk1"/>
                </a:solidFill>
              </a:rPr>
              <a:t>department</a:t>
            </a:r>
            <a:r>
              <a:rPr lang="fr-FR" sz="1200" i="0" u="none" strike="noStrike" cap="none">
                <a:solidFill>
                  <a:schemeClr val="dk1"/>
                </a:solidFill>
              </a:rPr>
              <a:t>, CLCC François </a:t>
            </a:r>
            <a:r>
              <a:rPr lang="fr-FR" sz="1200" i="0" u="none" strike="noStrike" cap="none" err="1">
                <a:solidFill>
                  <a:schemeClr val="dk1"/>
                </a:solidFill>
              </a:rPr>
              <a:t>Baclesse</a:t>
            </a:r>
            <a:r>
              <a:rPr lang="fr-FR" sz="1200" i="0" u="none" strike="noStrike" cap="none">
                <a:solidFill>
                  <a:schemeClr val="dk1"/>
                </a:solidFill>
              </a:rPr>
              <a:t>, Caen</a:t>
            </a:r>
            <a:endParaRPr sz="1200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i="0" u="none" strike="noStrike" cap="none" baseline="30000">
                <a:solidFill>
                  <a:schemeClr val="dk1"/>
                </a:solidFill>
              </a:rPr>
              <a:t>3</a:t>
            </a:r>
            <a:r>
              <a:rPr lang="fr-FR" sz="1200" i="0" u="none" strike="noStrike" cap="none">
                <a:solidFill>
                  <a:schemeClr val="dk1"/>
                </a:solidFill>
              </a:rPr>
              <a:t>Normandie Univ, UNICAEN, CNRS, UMR ISTCT, GIP CYCERON, Caen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i="0" u="none" strike="noStrike" cap="none" baseline="30000">
                <a:solidFill>
                  <a:schemeClr val="dk1"/>
                </a:solidFill>
              </a:rPr>
              <a:t>4</a:t>
            </a:r>
            <a:r>
              <a:rPr lang="fr-FR" sz="1200" i="0" u="none" strike="noStrike" cap="none">
                <a:solidFill>
                  <a:schemeClr val="dk1"/>
                </a:solidFill>
              </a:rPr>
              <a:t>Medical </a:t>
            </a:r>
            <a:r>
              <a:rPr lang="fr-FR" sz="1200" i="0" u="none" strike="noStrike" cap="none" err="1">
                <a:solidFill>
                  <a:schemeClr val="dk1"/>
                </a:solidFill>
              </a:rPr>
              <a:t>Biology</a:t>
            </a:r>
            <a:r>
              <a:rPr lang="fr-FR" sz="1200" i="0" u="none" strike="noStrike" cap="none">
                <a:solidFill>
                  <a:schemeClr val="dk1"/>
                </a:solidFill>
              </a:rPr>
              <a:t> </a:t>
            </a:r>
            <a:r>
              <a:rPr lang="fr-FR" sz="1200" i="0" u="none" strike="noStrike" cap="none" err="1">
                <a:solidFill>
                  <a:schemeClr val="dk1"/>
                </a:solidFill>
              </a:rPr>
              <a:t>department</a:t>
            </a:r>
            <a:r>
              <a:rPr lang="fr-FR" sz="1200" i="0" u="none" strike="noStrike" cap="none">
                <a:solidFill>
                  <a:schemeClr val="dk1"/>
                </a:solidFill>
              </a:rPr>
              <a:t>, CLCC François </a:t>
            </a:r>
            <a:r>
              <a:rPr lang="fr-FR" sz="1200" i="0" u="none" strike="noStrike" cap="none" err="1">
                <a:solidFill>
                  <a:schemeClr val="dk1"/>
                </a:solidFill>
              </a:rPr>
              <a:t>Baclesse</a:t>
            </a:r>
            <a:r>
              <a:rPr lang="fr-FR" sz="1200" i="0" u="none" strike="noStrike" cap="none">
                <a:solidFill>
                  <a:schemeClr val="dk1"/>
                </a:solidFill>
              </a:rPr>
              <a:t>, Caen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-FR" sz="1000" i="0" u="none" strike="noStrike" cap="none">
                <a:solidFill>
                  <a:schemeClr val="dk1"/>
                </a:solidFill>
              </a:rPr>
            </a:br>
            <a:endParaRPr sz="1400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108" name="Google Shape;108;p1" descr="Une image contenant diagramme, dessin, croquis, Plan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224" y="2984722"/>
            <a:ext cx="2283360" cy="187392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" name="Google Shape;109;p1"/>
          <p:cNvSpPr/>
          <p:nvPr/>
        </p:nvSpPr>
        <p:spPr>
          <a:xfrm>
            <a:off x="2805420" y="3887413"/>
            <a:ext cx="516739" cy="2389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4920" y="3742800"/>
            <a:ext cx="2094181" cy="782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 descr="Pdf Icon Png Transpar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888" y="3273385"/>
            <a:ext cx="995217" cy="995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"/>
          <p:cNvSpPr/>
          <p:nvPr/>
        </p:nvSpPr>
        <p:spPr>
          <a:xfrm>
            <a:off x="522459" y="434540"/>
            <a:ext cx="1912131" cy="44577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65062" y="3486617"/>
            <a:ext cx="2743200" cy="11557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1" descr="Microsoft Excel Logo - PNG e Vetor - Download de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7649" y="3164763"/>
            <a:ext cx="1192318" cy="119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logo vectoriel Université de Caen Basse-Normandie - Logotheque vectorielle">
            <a:extLst>
              <a:ext uri="{FF2B5EF4-FFF2-40B4-BE49-F238E27FC236}">
                <a16:creationId xmlns:a16="http://schemas.microsoft.com/office/drawing/2014/main" id="{214B2FB4-120E-4A23-6558-684586764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24" y="5953819"/>
            <a:ext cx="1780106" cy="90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523812" y="734564"/>
            <a:ext cx="111438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br>
              <a:rPr lang="fr-FR" sz="2400"/>
            </a:br>
            <a:r>
              <a:rPr lang="fr-FR" sz="2400"/>
              <a:t>Figures process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endParaRPr sz="2400"/>
          </a:p>
        </p:txBody>
      </p:sp>
      <p:sp>
        <p:nvSpPr>
          <p:cNvPr id="276" name="Google Shape;276;p9"/>
          <p:cNvSpPr txBox="1">
            <a:spLocks noGrp="1"/>
          </p:cNvSpPr>
          <p:nvPr>
            <p:ph type="body" idx="1"/>
          </p:nvPr>
        </p:nvSpPr>
        <p:spPr>
          <a:xfrm>
            <a:off x="516047" y="1471174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 sz="2100"/>
              <a:t>Data annotation</a:t>
            </a:r>
            <a:endParaRPr/>
          </a:p>
          <a:p>
            <a:pPr marL="227965" lvl="0" indent="-1390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277" name="Google Shape;277;p9"/>
          <p:cNvSpPr txBox="1"/>
          <p:nvPr/>
        </p:nvSpPr>
        <p:spPr>
          <a:xfrm>
            <a:off x="518145" y="1714584"/>
            <a:ext cx="2349190" cy="147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7965" marR="0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Format de Sortie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9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326" y="999904"/>
            <a:ext cx="9047027" cy="572295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9"/>
          <p:cNvSpPr/>
          <p:nvPr/>
        </p:nvSpPr>
        <p:spPr>
          <a:xfrm>
            <a:off x="5325858" y="4934190"/>
            <a:ext cx="6606711" cy="178427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8283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annotations sont exportées au </a:t>
            </a:r>
            <a:r>
              <a:rPr lang="fr-FR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format YOLO</a:t>
            </a: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(fichiers texte) , contenant :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fr-FR" sz="1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Les coordonnées de chaque boîte englobante.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fr-FR" sz="1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L’étiquette de classe associée, prête pour l’entraînement du modèle.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"/>
          <p:cNvSpPr txBox="1">
            <a:spLocks noGrp="1"/>
          </p:cNvSpPr>
          <p:nvPr>
            <p:ph type="body" idx="1"/>
          </p:nvPr>
        </p:nvSpPr>
        <p:spPr>
          <a:xfrm>
            <a:off x="516047" y="1181798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r-FR" sz="2000"/>
              <a:t>Le modèle YOLO (You only look at once)</a:t>
            </a:r>
            <a:endParaRPr/>
          </a:p>
          <a:p>
            <a:pPr marL="456565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000"/>
              <a:buNone/>
            </a:pPr>
            <a:endParaRPr sz="2000">
              <a:solidFill>
                <a:srgbClr val="0E0E0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4530" lvl="1" indent="-100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000"/>
              <a:buNone/>
            </a:pPr>
            <a:endParaRPr sz="2000">
              <a:solidFill>
                <a:srgbClr val="0E0E0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6565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133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286" name="Google Shape;286;p10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0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0"/>
          <p:cNvSpPr txBox="1">
            <a:spLocks noGrp="1"/>
          </p:cNvSpPr>
          <p:nvPr>
            <p:ph type="title"/>
          </p:nvPr>
        </p:nvSpPr>
        <p:spPr>
          <a:xfrm>
            <a:off x="381744" y="476259"/>
            <a:ext cx="111438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br>
              <a:rPr lang="fr-FR" sz="2400"/>
            </a:br>
            <a:r>
              <a:rPr lang="fr-FR" sz="2400"/>
              <a:t>Figures process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endParaRPr sz="2400"/>
          </a:p>
        </p:txBody>
      </p:sp>
      <p:pic>
        <p:nvPicPr>
          <p:cNvPr id="289" name="Google Shape;28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0365" y="1681520"/>
            <a:ext cx="8117683" cy="50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0"/>
          <p:cNvSpPr txBox="1"/>
          <p:nvPr/>
        </p:nvSpPr>
        <p:spPr>
          <a:xfrm>
            <a:off x="-2583" y="6015925"/>
            <a:ext cx="483547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Rapide et Efficace</a:t>
            </a:r>
            <a:r>
              <a:rPr lang="fr-FR" sz="20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 Détection en temps réel en un seul passage.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0"/>
          <p:cNvSpPr/>
          <p:nvPr/>
        </p:nvSpPr>
        <p:spPr>
          <a:xfrm>
            <a:off x="1439466" y="2000591"/>
            <a:ext cx="3214378" cy="9941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Grille d’Image</a:t>
            </a:r>
            <a:r>
              <a:rPr lang="fr-FR" sz="20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 Divise l’image en cellules de grille.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0"/>
          <p:cNvSpPr/>
          <p:nvPr/>
        </p:nvSpPr>
        <p:spPr>
          <a:xfrm>
            <a:off x="6093269" y="257710"/>
            <a:ext cx="4066149" cy="145901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i="0" u="none" strike="noStrike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Détection par Cellule</a:t>
            </a:r>
            <a:r>
              <a:rPr lang="fr-FR" sz="2000" b="0" i="0" u="none" strike="noStrike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 Chaque cellule détecte plusieurs </a:t>
            </a:r>
            <a:r>
              <a:rPr lang="fr-FR" sz="2000" b="0" i="0" u="none" strike="noStrike" err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bounding</a:t>
            </a:r>
            <a:r>
              <a:rPr lang="fr-FR" sz="2000" b="0" i="0" u="none" strike="noStrike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boxes avec un niveau de confiance et des probabilités de classes.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0"/>
          <p:cNvSpPr/>
          <p:nvPr/>
        </p:nvSpPr>
        <p:spPr>
          <a:xfrm>
            <a:off x="7002696" y="5408659"/>
            <a:ext cx="5183350" cy="131675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Calcul des Scores</a:t>
            </a:r>
            <a:r>
              <a:rPr lang="fr-FR" sz="20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 Score de chaque boîte = confiance * probabilité de classe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Suppression des Boîtes Redondantes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0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1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1"/>
          <p:cNvSpPr txBox="1"/>
          <p:nvPr/>
        </p:nvSpPr>
        <p:spPr>
          <a:xfrm>
            <a:off x="369203" y="646216"/>
            <a:ext cx="11143846" cy="5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br>
              <a:rPr lang="fr-FR" sz="2400">
                <a:solidFill>
                  <a:schemeClr val="dk1"/>
                </a:solidFill>
              </a:rPr>
            </a:br>
            <a:r>
              <a:rPr lang="fr-FR" sz="2400">
                <a:solidFill>
                  <a:schemeClr val="dk1"/>
                </a:solidFill>
              </a:rPr>
              <a:t>Figures process</a:t>
            </a:r>
            <a:endParaRPr sz="14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302" name="Google Shape;302;p11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11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7305" y="1328815"/>
            <a:ext cx="9563653" cy="5017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"/>
          <p:cNvSpPr txBox="1">
            <a:spLocks noGrp="1"/>
          </p:cNvSpPr>
          <p:nvPr>
            <p:ph type="body" idx="1"/>
          </p:nvPr>
        </p:nvSpPr>
        <p:spPr>
          <a:xfrm>
            <a:off x="383150" y="1500000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Résultats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309" name="Google Shape;309;p12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2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12" descr="A diagram of a family tre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083" y="1270641"/>
            <a:ext cx="8560104" cy="5448813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2" name="Google Shape;312;p12"/>
          <p:cNvSpPr txBox="1"/>
          <p:nvPr/>
        </p:nvSpPr>
        <p:spPr>
          <a:xfrm>
            <a:off x="369203" y="646216"/>
            <a:ext cx="11143846" cy="5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br>
              <a:rPr lang="fr-FR" sz="2400">
                <a:solidFill>
                  <a:schemeClr val="dk1"/>
                </a:solidFill>
              </a:rPr>
            </a:br>
            <a:r>
              <a:rPr lang="fr-FR" sz="2400">
                <a:solidFill>
                  <a:schemeClr val="dk1"/>
                </a:solidFill>
              </a:rPr>
              <a:t>Figures process</a:t>
            </a:r>
            <a:endParaRPr sz="14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313" name="Google Shape;313;p12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 sz="2100"/>
              <a:t>Apprentissage et évaluation (100 époques)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319" name="Google Shape;319;p13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3"/>
          <p:cNvSpPr txBox="1"/>
          <p:nvPr/>
        </p:nvSpPr>
        <p:spPr>
          <a:xfrm>
            <a:off x="175474" y="607470"/>
            <a:ext cx="11143846" cy="5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br>
              <a:rPr lang="fr-FR" sz="2400">
                <a:solidFill>
                  <a:schemeClr val="dk1"/>
                </a:solidFill>
              </a:rPr>
            </a:br>
            <a:r>
              <a:rPr lang="fr-FR" sz="2400">
                <a:solidFill>
                  <a:schemeClr val="dk1"/>
                </a:solidFill>
              </a:rPr>
              <a:t>Figures process</a:t>
            </a:r>
            <a:endParaRPr sz="14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322" name="Google Shape;32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0180" y="1728138"/>
            <a:ext cx="4491640" cy="5129862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3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4"/>
          <p:cNvSpPr/>
          <p:nvPr/>
        </p:nvSpPr>
        <p:spPr>
          <a:xfrm>
            <a:off x="4983614" y="1494581"/>
            <a:ext cx="2877949" cy="4501444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4"/>
          <p:cNvSpPr/>
          <p:nvPr/>
        </p:nvSpPr>
        <p:spPr>
          <a:xfrm>
            <a:off x="10747408" y="3769697"/>
            <a:ext cx="1353725" cy="5803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4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 b="1"/>
              <a:t>Pipeline :</a:t>
            </a:r>
            <a:endParaRPr/>
          </a:p>
        </p:txBody>
      </p:sp>
      <p:sp>
        <p:nvSpPr>
          <p:cNvPr id="331" name="Google Shape;331;p14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4"/>
          <p:cNvSpPr/>
          <p:nvPr/>
        </p:nvSpPr>
        <p:spPr>
          <a:xfrm>
            <a:off x="2281442" y="2079127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Annotation</a:t>
            </a:r>
            <a:endParaRPr/>
          </a:p>
        </p:txBody>
      </p:sp>
      <p:sp>
        <p:nvSpPr>
          <p:cNvPr id="333" name="Google Shape;333;p14"/>
          <p:cNvSpPr/>
          <p:nvPr/>
        </p:nvSpPr>
        <p:spPr>
          <a:xfrm>
            <a:off x="2263864" y="3090274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Creation of synthesis data</a:t>
            </a:r>
            <a:endParaRPr/>
          </a:p>
        </p:txBody>
      </p:sp>
      <p:sp>
        <p:nvSpPr>
          <p:cNvPr id="334" name="Google Shape;334;p14"/>
          <p:cNvSpPr/>
          <p:nvPr/>
        </p:nvSpPr>
        <p:spPr>
          <a:xfrm>
            <a:off x="2263864" y="4093220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Augmentation</a:t>
            </a:r>
            <a:endParaRPr/>
          </a:p>
        </p:txBody>
      </p:sp>
      <p:sp>
        <p:nvSpPr>
          <p:cNvPr id="335" name="Google Shape;335;p14"/>
          <p:cNvSpPr/>
          <p:nvPr/>
        </p:nvSpPr>
        <p:spPr>
          <a:xfrm>
            <a:off x="2281442" y="5105984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YOLO Learning</a:t>
            </a:r>
            <a:endParaRPr/>
          </a:p>
        </p:txBody>
      </p:sp>
      <p:sp>
        <p:nvSpPr>
          <p:cNvPr id="336" name="Google Shape;336;p14"/>
          <p:cNvSpPr/>
          <p:nvPr/>
        </p:nvSpPr>
        <p:spPr>
          <a:xfrm>
            <a:off x="5149920" y="2101213"/>
            <a:ext cx="2493588" cy="7285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EasyOCR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4"/>
          <p:cNvSpPr/>
          <p:nvPr/>
        </p:nvSpPr>
        <p:spPr>
          <a:xfrm>
            <a:off x="5143385" y="3090274"/>
            <a:ext cx="2493589" cy="8169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Association</a:t>
            </a:r>
            <a:endParaRPr/>
          </a:p>
        </p:txBody>
      </p:sp>
      <p:sp>
        <p:nvSpPr>
          <p:cNvPr id="338" name="Google Shape;338;p14"/>
          <p:cNvSpPr/>
          <p:nvPr/>
        </p:nvSpPr>
        <p:spPr>
          <a:xfrm>
            <a:off x="5143385" y="4104263"/>
            <a:ext cx="2493589" cy="8279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Classification</a:t>
            </a:r>
            <a:endParaRPr/>
          </a:p>
        </p:txBody>
      </p:sp>
      <p:sp>
        <p:nvSpPr>
          <p:cNvPr id="339" name="Google Shape;339;p14"/>
          <p:cNvSpPr/>
          <p:nvPr/>
        </p:nvSpPr>
        <p:spPr>
          <a:xfrm>
            <a:off x="5149920" y="5094941"/>
            <a:ext cx="2493588" cy="816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Extraction</a:t>
            </a:r>
            <a:endParaRPr/>
          </a:p>
        </p:txBody>
      </p:sp>
      <p:sp>
        <p:nvSpPr>
          <p:cNvPr id="340" name="Google Shape;340;p14"/>
          <p:cNvSpPr/>
          <p:nvPr/>
        </p:nvSpPr>
        <p:spPr>
          <a:xfrm>
            <a:off x="7914381" y="2112257"/>
            <a:ext cx="2493588" cy="70646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DeepLSD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4"/>
          <p:cNvSpPr/>
          <p:nvPr/>
        </p:nvSpPr>
        <p:spPr>
          <a:xfrm>
            <a:off x="7940976" y="3090274"/>
            <a:ext cx="2482545" cy="8389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Normalization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4"/>
          <p:cNvSpPr/>
          <p:nvPr/>
        </p:nvSpPr>
        <p:spPr>
          <a:xfrm>
            <a:off x="7974106" y="4104263"/>
            <a:ext cx="2482545" cy="85003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deletion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4"/>
          <p:cNvSpPr/>
          <p:nvPr/>
        </p:nvSpPr>
        <p:spPr>
          <a:xfrm>
            <a:off x="7991685" y="5094941"/>
            <a:ext cx="2493588" cy="8279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Hierarchical Analysis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4"/>
          <p:cNvSpPr txBox="1"/>
          <p:nvPr/>
        </p:nvSpPr>
        <p:spPr>
          <a:xfrm>
            <a:off x="-13703" y="2378797"/>
            <a:ext cx="1693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extraction</a:t>
            </a:r>
            <a:endParaRPr/>
          </a:p>
        </p:txBody>
      </p:sp>
      <p:sp>
        <p:nvSpPr>
          <p:cNvPr id="345" name="Google Shape;345;p14"/>
          <p:cNvSpPr txBox="1"/>
          <p:nvPr/>
        </p:nvSpPr>
        <p:spPr>
          <a:xfrm>
            <a:off x="2520018" y="1480802"/>
            <a:ext cx="2171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Figures process</a:t>
            </a:r>
            <a:endParaRPr/>
          </a:p>
        </p:txBody>
      </p:sp>
      <p:sp>
        <p:nvSpPr>
          <p:cNvPr id="346" name="Google Shape;346;p14"/>
          <p:cNvSpPr txBox="1"/>
          <p:nvPr/>
        </p:nvSpPr>
        <p:spPr>
          <a:xfrm>
            <a:off x="5620539" y="1489706"/>
            <a:ext cx="16938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process</a:t>
            </a:r>
            <a:endParaRPr/>
          </a:p>
        </p:txBody>
      </p:sp>
      <p:sp>
        <p:nvSpPr>
          <p:cNvPr id="347" name="Google Shape;347;p14"/>
          <p:cNvSpPr txBox="1"/>
          <p:nvPr/>
        </p:nvSpPr>
        <p:spPr>
          <a:xfrm>
            <a:off x="8604038" y="1493632"/>
            <a:ext cx="16938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process</a:t>
            </a:r>
            <a:endParaRPr/>
          </a:p>
        </p:txBody>
      </p:sp>
      <p:sp>
        <p:nvSpPr>
          <p:cNvPr id="348" name="Google Shape;348;p14"/>
          <p:cNvSpPr/>
          <p:nvPr/>
        </p:nvSpPr>
        <p:spPr>
          <a:xfrm>
            <a:off x="88079" y="3090273"/>
            <a:ext cx="1849695" cy="17867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4"/>
          <p:cNvSpPr txBox="1"/>
          <p:nvPr/>
        </p:nvSpPr>
        <p:spPr>
          <a:xfrm flipH="1">
            <a:off x="412815" y="1838276"/>
            <a:ext cx="15193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DATASET</a:t>
            </a:r>
            <a:endParaRPr/>
          </a:p>
        </p:txBody>
      </p:sp>
      <p:sp>
        <p:nvSpPr>
          <p:cNvPr id="350" name="Google Shape;350;p14"/>
          <p:cNvSpPr txBox="1"/>
          <p:nvPr/>
        </p:nvSpPr>
        <p:spPr>
          <a:xfrm>
            <a:off x="10725654" y="3325716"/>
            <a:ext cx="15944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Final</a:t>
            </a:r>
            <a:r>
              <a:rPr lang="fr-FR" sz="1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18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1" name="Google Shape;351;p14"/>
          <p:cNvCxnSpPr>
            <a:stCxn id="348" idx="3"/>
            <a:endCxn id="332" idx="0"/>
          </p:cNvCxnSpPr>
          <p:nvPr/>
        </p:nvCxnSpPr>
        <p:spPr>
          <a:xfrm rot="10800000" flipH="1">
            <a:off x="1937774" y="2079232"/>
            <a:ext cx="1667700" cy="1904400"/>
          </a:xfrm>
          <a:prstGeom prst="bentConnector4">
            <a:avLst>
              <a:gd name="adj1" fmla="val 10303"/>
              <a:gd name="adj2" fmla="val 112009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2" name="Google Shape;352;p14"/>
          <p:cNvCxnSpPr>
            <a:stCxn id="335" idx="2"/>
            <a:endCxn id="336" idx="0"/>
          </p:cNvCxnSpPr>
          <p:nvPr/>
        </p:nvCxnSpPr>
        <p:spPr>
          <a:xfrm rot="-5400000">
            <a:off x="3106941" y="2599955"/>
            <a:ext cx="3788400" cy="2791200"/>
          </a:xfrm>
          <a:prstGeom prst="bentConnector5">
            <a:avLst>
              <a:gd name="adj1" fmla="val -6034"/>
              <a:gd name="adj2" fmla="val 51385"/>
              <a:gd name="adj3" fmla="val 106038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3" name="Google Shape;353;p14"/>
          <p:cNvCxnSpPr/>
          <p:nvPr/>
        </p:nvCxnSpPr>
        <p:spPr>
          <a:xfrm rot="-5400000">
            <a:off x="5917783" y="2524824"/>
            <a:ext cx="3777600" cy="2886000"/>
          </a:xfrm>
          <a:prstGeom prst="bentConnector5">
            <a:avLst>
              <a:gd name="adj1" fmla="val -6052"/>
              <a:gd name="adj2" fmla="val 51338"/>
              <a:gd name="adj3" fmla="val 106049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4" name="Google Shape;354;p14"/>
          <p:cNvCxnSpPr/>
          <p:nvPr/>
        </p:nvCxnSpPr>
        <p:spPr>
          <a:xfrm rot="-5400000">
            <a:off x="8941218" y="4147559"/>
            <a:ext cx="2050500" cy="1588500"/>
          </a:xfrm>
          <a:prstGeom prst="bentConnector4">
            <a:avLst>
              <a:gd name="adj1" fmla="val -11148"/>
              <a:gd name="adj2" fmla="val 89242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5" name="Google Shape;355;p14"/>
          <p:cNvCxnSpPr>
            <a:stCxn id="332" idx="2"/>
          </p:cNvCxnSpPr>
          <p:nvPr/>
        </p:nvCxnSpPr>
        <p:spPr>
          <a:xfrm>
            <a:off x="3605541" y="2862898"/>
            <a:ext cx="0" cy="227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6" name="Google Shape;356;p14"/>
          <p:cNvCxnSpPr>
            <a:stCxn id="333" idx="2"/>
            <a:endCxn id="334" idx="0"/>
          </p:cNvCxnSpPr>
          <p:nvPr/>
        </p:nvCxnSpPr>
        <p:spPr>
          <a:xfrm>
            <a:off x="3587963" y="3874045"/>
            <a:ext cx="0" cy="21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7" name="Google Shape;357;p14"/>
          <p:cNvCxnSpPr/>
          <p:nvPr/>
        </p:nvCxnSpPr>
        <p:spPr>
          <a:xfrm rot="240000">
            <a:off x="3587963" y="4876991"/>
            <a:ext cx="17578" cy="252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8" name="Google Shape;358;p14"/>
          <p:cNvCxnSpPr/>
          <p:nvPr/>
        </p:nvCxnSpPr>
        <p:spPr>
          <a:xfrm rot="-300000" flipH="1">
            <a:off x="6467484" y="2862898"/>
            <a:ext cx="17578" cy="22737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9" name="Google Shape;359;p14"/>
          <p:cNvCxnSpPr>
            <a:stCxn id="337" idx="2"/>
            <a:endCxn id="338" idx="0"/>
          </p:cNvCxnSpPr>
          <p:nvPr/>
        </p:nvCxnSpPr>
        <p:spPr>
          <a:xfrm>
            <a:off x="6390180" y="3907175"/>
            <a:ext cx="0" cy="197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0" name="Google Shape;360;p14"/>
          <p:cNvCxnSpPr/>
          <p:nvPr/>
        </p:nvCxnSpPr>
        <p:spPr>
          <a:xfrm rot="240000">
            <a:off x="6467824" y="4876999"/>
            <a:ext cx="17578" cy="21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1" name="Google Shape;361;p14"/>
          <p:cNvCxnSpPr/>
          <p:nvPr/>
        </p:nvCxnSpPr>
        <p:spPr>
          <a:xfrm rot="-300000" flipH="1">
            <a:off x="9154641" y="2862898"/>
            <a:ext cx="17578" cy="22737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2" name="Google Shape;362;p14"/>
          <p:cNvCxnSpPr/>
          <p:nvPr/>
        </p:nvCxnSpPr>
        <p:spPr>
          <a:xfrm rot="300000">
            <a:off x="9231945" y="4876991"/>
            <a:ext cx="17578" cy="228993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63" name="Google Shape;363;p14" descr="A diagram of a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891" y="3313677"/>
            <a:ext cx="1804157" cy="12903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14"/>
          <p:cNvCxnSpPr/>
          <p:nvPr/>
        </p:nvCxnSpPr>
        <p:spPr>
          <a:xfrm>
            <a:off x="9195224" y="3929262"/>
            <a:ext cx="0" cy="197088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65" name="Google Shape;36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582" y="3807404"/>
            <a:ext cx="1276421" cy="510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Google Shape;366;p14"/>
          <p:cNvCxnSpPr/>
          <p:nvPr/>
        </p:nvCxnSpPr>
        <p:spPr>
          <a:xfrm rot="5400000">
            <a:off x="541569" y="2607872"/>
            <a:ext cx="953700" cy="111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5"/>
          <p:cNvSpPr txBox="1">
            <a:spLocks noGrp="1"/>
          </p:cNvSpPr>
          <p:nvPr>
            <p:ph type="body" idx="1"/>
          </p:nvPr>
        </p:nvSpPr>
        <p:spPr>
          <a:xfrm>
            <a:off x="422314" y="1449437"/>
            <a:ext cx="5197521" cy="14186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FR" sz="1800">
                <a:latin typeface="+mj-lt"/>
                <a:ea typeface="Play"/>
                <a:cs typeface="Play"/>
                <a:sym typeface="Play"/>
              </a:rPr>
              <a:t>Bibliothèque qui utilise </a:t>
            </a:r>
            <a:r>
              <a:rPr lang="fr-FR" sz="1800">
                <a:latin typeface="+mj-lt"/>
                <a:ea typeface="Play"/>
                <a:sym typeface="Play"/>
              </a:rPr>
              <a:t>des </a:t>
            </a:r>
            <a:r>
              <a:rPr lang="fr-FR" sz="1800">
                <a:latin typeface="+mj-lt"/>
                <a:ea typeface="Play"/>
                <a:cs typeface="Play"/>
                <a:sym typeface="Play"/>
              </a:rPr>
              <a:t>techniques de Deep Learning </a:t>
            </a:r>
            <a:r>
              <a:rPr lang="fr-FR" sz="1800">
                <a:latin typeface="+mj-lt"/>
                <a:ea typeface="Play"/>
                <a:sym typeface="Play"/>
              </a:rPr>
              <a:t>pour </a:t>
            </a:r>
            <a:r>
              <a:rPr lang="fr-FR" sz="1800">
                <a:latin typeface="+mj-lt"/>
                <a:ea typeface="Play"/>
                <a:cs typeface="Play"/>
                <a:sym typeface="Play"/>
              </a:rPr>
              <a:t>effectuer </a:t>
            </a:r>
            <a:r>
              <a:rPr lang="fr-FR" sz="1800">
                <a:latin typeface="+mj-lt"/>
                <a:ea typeface="Play"/>
                <a:sym typeface="Play"/>
              </a:rPr>
              <a:t>la reconnaissance </a:t>
            </a:r>
            <a:r>
              <a:rPr lang="fr-FR" sz="1800">
                <a:latin typeface="+mj-lt"/>
                <a:ea typeface="Play"/>
                <a:cs typeface="Play"/>
                <a:sym typeface="Play"/>
              </a:rPr>
              <a:t>optique </a:t>
            </a:r>
            <a:r>
              <a:rPr lang="fr-FR" sz="1800">
                <a:latin typeface="+mj-lt"/>
                <a:ea typeface="Play"/>
                <a:sym typeface="Play"/>
              </a:rPr>
              <a:t>de </a:t>
            </a:r>
            <a:r>
              <a:rPr lang="fr-FR" sz="1800">
                <a:latin typeface="+mj-lt"/>
                <a:ea typeface="Play"/>
                <a:cs typeface="Play"/>
                <a:sym typeface="Play"/>
              </a:rPr>
              <a:t>caractères (OCR)</a:t>
            </a:r>
            <a:endParaRPr lang="fr-FR">
              <a:latin typeface="+mj-lt"/>
              <a:ea typeface="Play"/>
              <a:sym typeface="Play"/>
            </a:endParaRPr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FR" sz="1800">
                <a:latin typeface="+mj-lt"/>
              </a:rPr>
              <a:t>Processus : </a:t>
            </a:r>
            <a:endParaRPr lang="fr-FR">
              <a:latin typeface="+mj-lt"/>
            </a:endParaRPr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988"/>
              </a:buClr>
              <a:buSzPts val="2000"/>
              <a:buNone/>
            </a:pPr>
            <a:endParaRPr lang="fr-FR">
              <a:latin typeface="+mj-lt"/>
            </a:endParaRPr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988"/>
              </a:buClr>
              <a:buSzPts val="2000"/>
              <a:buNone/>
            </a:pPr>
            <a:endParaRPr lang="fr-FR">
              <a:latin typeface="+mj-lt"/>
            </a:endParaRP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/>
          </p:nvPr>
        </p:nvSpPr>
        <p:spPr>
          <a:xfrm>
            <a:off x="240358" y="753483"/>
            <a:ext cx="8860447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fr-FR" sz="3600" err="1"/>
              <a:t>EasyOCR</a:t>
            </a:r>
            <a:r>
              <a:rPr lang="fr-FR" sz="3600"/>
              <a:t> pour la détection des textes</a:t>
            </a:r>
          </a:p>
        </p:txBody>
      </p:sp>
      <p:sp>
        <p:nvSpPr>
          <p:cNvPr id="373" name="Google Shape;373;p15"/>
          <p:cNvSpPr/>
          <p:nvPr/>
        </p:nvSpPr>
        <p:spPr>
          <a:xfrm>
            <a:off x="61731" y="3077444"/>
            <a:ext cx="1788495" cy="5541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 en entrée</a:t>
            </a:r>
            <a:endParaRPr/>
          </a:p>
        </p:txBody>
      </p:sp>
      <p:sp>
        <p:nvSpPr>
          <p:cNvPr id="374" name="Google Shape;374;p15"/>
          <p:cNvSpPr/>
          <p:nvPr/>
        </p:nvSpPr>
        <p:spPr>
          <a:xfrm>
            <a:off x="5088148" y="3041137"/>
            <a:ext cx="2803975" cy="57827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CRAFT</a:t>
            </a:r>
            <a:r>
              <a:rPr lang="fr-FR">
                <a:solidFill>
                  <a:schemeClr val="lt1"/>
                </a:solidFill>
              </a:rPr>
              <a:t>(</a:t>
            </a:r>
            <a:r>
              <a:rPr lang="fr-FR" err="1">
                <a:solidFill>
                  <a:schemeClr val="bg1"/>
                </a:solidFill>
              </a:rPr>
              <a:t>Character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Region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Awareness</a:t>
            </a:r>
            <a:r>
              <a:rPr lang="fr-FR">
                <a:solidFill>
                  <a:schemeClr val="bg1"/>
                </a:solidFill>
              </a:rPr>
              <a:t> for </a:t>
            </a:r>
            <a:r>
              <a:rPr lang="fr-FR" err="1">
                <a:solidFill>
                  <a:schemeClr val="bg1"/>
                </a:solidFill>
              </a:rPr>
              <a:t>Text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Detection</a:t>
            </a:r>
            <a:r>
              <a:rPr lang="fr-FR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75" name="Google Shape;375;p15"/>
          <p:cNvSpPr/>
          <p:nvPr/>
        </p:nvSpPr>
        <p:spPr>
          <a:xfrm>
            <a:off x="8708788" y="3037047"/>
            <a:ext cx="2056500" cy="560400"/>
          </a:xfrm>
          <a:prstGeom prst="roundRect">
            <a:avLst>
              <a:gd name="adj" fmla="val 16667"/>
            </a:avLst>
          </a:prstGeom>
          <a:solidFill>
            <a:srgbClr val="E59DDC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CNN + RNN(LSTM) + CTC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7212861" y="4929756"/>
            <a:ext cx="2637602" cy="60547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 avec textes détectés</a:t>
            </a:r>
            <a:endParaRPr/>
          </a:p>
        </p:txBody>
      </p:sp>
      <p:sp>
        <p:nvSpPr>
          <p:cNvPr id="377" name="Google Shape;377;p15"/>
          <p:cNvSpPr/>
          <p:nvPr/>
        </p:nvSpPr>
        <p:spPr>
          <a:xfrm>
            <a:off x="4502363" y="3273973"/>
            <a:ext cx="491206" cy="16373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8012009" y="3210999"/>
            <a:ext cx="518052" cy="1763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9294871" y="3803750"/>
            <a:ext cx="302280" cy="90684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3294410" y="4932436"/>
            <a:ext cx="2355272" cy="603428"/>
          </a:xfrm>
          <a:prstGeom prst="roundRect">
            <a:avLst>
              <a:gd name="adj" fmla="val 16667"/>
            </a:avLst>
          </a:prstGeom>
          <a:solidFill>
            <a:srgbClr val="43AFE2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Texte + Bbox</a:t>
            </a:r>
            <a:endParaRPr/>
          </a:p>
        </p:txBody>
      </p:sp>
      <p:sp>
        <p:nvSpPr>
          <p:cNvPr id="381" name="Google Shape;381;p15"/>
          <p:cNvSpPr/>
          <p:nvPr/>
        </p:nvSpPr>
        <p:spPr>
          <a:xfrm>
            <a:off x="6033604" y="5125958"/>
            <a:ext cx="836377" cy="21581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5"/>
          <p:cNvSpPr/>
          <p:nvPr/>
        </p:nvSpPr>
        <p:spPr>
          <a:xfrm>
            <a:off x="8931191" y="1149927"/>
            <a:ext cx="3013467" cy="1630343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9050" cap="flat" cmpd="sng">
            <a:solidFill>
              <a:srgbClr val="99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b="1"/>
              <a:t>CNN : </a:t>
            </a:r>
            <a:r>
              <a:rPr lang="fr-FR" sz="1500"/>
              <a:t>Cherche les lettres dans l'image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b="1"/>
              <a:t>RNN : </a:t>
            </a:r>
            <a:r>
              <a:rPr lang="fr-FR" sz="1500"/>
              <a:t>Lit les lettres dans l'ordre pour comprendre le texte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b="1"/>
              <a:t>CTC : </a:t>
            </a:r>
            <a:r>
              <a:rPr lang="fr-FR" sz="1500"/>
              <a:t>Ajuste les résultats pour produire du texte correct</a:t>
            </a:r>
            <a:endParaRPr sz="1500"/>
          </a:p>
        </p:txBody>
      </p:sp>
      <p:sp>
        <p:nvSpPr>
          <p:cNvPr id="383" name="Google Shape;383;p15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10052796" y="3764236"/>
            <a:ext cx="2139204" cy="12351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FF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1300">
                <a:solidFill>
                  <a:schemeClr val="dk1"/>
                </a:solidFill>
              </a:rPr>
              <a:t>« Mère</a:t>
            </a:r>
          </a:p>
          <a:p>
            <a:pPr algn="ctr"/>
            <a:r>
              <a:rPr lang="fr-FR" sz="1300">
                <a:solidFill>
                  <a:schemeClr val="dk1"/>
                </a:solidFill>
              </a:rPr>
              <a:t>50 ans</a:t>
            </a:r>
          </a:p>
          <a:p>
            <a:pPr algn="ctr"/>
            <a:r>
              <a:rPr lang="fr-FR" sz="1300">
                <a:solidFill>
                  <a:schemeClr val="dk1"/>
                </a:solidFill>
              </a:rPr>
              <a:t>1974</a:t>
            </a:r>
          </a:p>
          <a:p>
            <a:pPr algn="ctr"/>
            <a:r>
              <a:rPr lang="fr-FR" sz="1300">
                <a:solidFill>
                  <a:schemeClr val="dk1"/>
                </a:solidFill>
              </a:rPr>
              <a:t>tabac</a:t>
            </a:r>
          </a:p>
          <a:p>
            <a:pPr algn="ctr"/>
            <a:r>
              <a:rPr lang="fr-FR" sz="1300">
                <a:solidFill>
                  <a:schemeClr val="dk1"/>
                </a:solidFill>
              </a:rPr>
              <a:t>ca. poumon: 49 »</a:t>
            </a:r>
          </a:p>
        </p:txBody>
      </p:sp>
      <p:cxnSp>
        <p:nvCxnSpPr>
          <p:cNvPr id="386" name="Google Shape;386;p15"/>
          <p:cNvCxnSpPr>
            <a:stCxn id="375" idx="3"/>
            <a:endCxn id="385" idx="0"/>
          </p:cNvCxnSpPr>
          <p:nvPr/>
        </p:nvCxnSpPr>
        <p:spPr>
          <a:xfrm>
            <a:off x="10765288" y="3317247"/>
            <a:ext cx="357110" cy="44698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22FCCA4B-C2D2-147B-D3FB-DA534B42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25" y="4884615"/>
            <a:ext cx="2473614" cy="114069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E199A68-9306-890B-245B-585407657C57}"/>
              </a:ext>
            </a:extLst>
          </p:cNvPr>
          <p:cNvCxnSpPr>
            <a:cxnSpLocks/>
          </p:cNvCxnSpPr>
          <p:nvPr/>
        </p:nvCxnSpPr>
        <p:spPr>
          <a:xfrm>
            <a:off x="1038114" y="3644577"/>
            <a:ext cx="411628" cy="1230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373;p15">
            <a:extLst>
              <a:ext uri="{FF2B5EF4-FFF2-40B4-BE49-F238E27FC236}">
                <a16:creationId xmlns:a16="http://schemas.microsoft.com/office/drawing/2014/main" id="{6FF0C0B1-B166-955F-1A1D-934A84674585}"/>
              </a:ext>
            </a:extLst>
          </p:cNvPr>
          <p:cNvSpPr/>
          <p:nvPr/>
        </p:nvSpPr>
        <p:spPr>
          <a:xfrm>
            <a:off x="2539287" y="3088316"/>
            <a:ext cx="1842393" cy="531524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</a:rPr>
              <a:t>Prétraitement</a:t>
            </a:r>
            <a:endParaRPr err="1"/>
          </a:p>
        </p:txBody>
      </p:sp>
      <p:sp>
        <p:nvSpPr>
          <p:cNvPr id="8" name="Google Shape;377;p15">
            <a:extLst>
              <a:ext uri="{FF2B5EF4-FFF2-40B4-BE49-F238E27FC236}">
                <a16:creationId xmlns:a16="http://schemas.microsoft.com/office/drawing/2014/main" id="{7A639362-E80D-1A9F-99C8-61A46AF8DE19}"/>
              </a:ext>
            </a:extLst>
          </p:cNvPr>
          <p:cNvSpPr/>
          <p:nvPr/>
        </p:nvSpPr>
        <p:spPr>
          <a:xfrm>
            <a:off x="1970909" y="3275251"/>
            <a:ext cx="491206" cy="16373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E77AACE-D509-488F-8C43-8268641C7F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19633" y="3764236"/>
            <a:ext cx="960382" cy="102380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42B412-BE0B-CF08-9497-E41A8B5261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50732" y="3764236"/>
            <a:ext cx="947966" cy="102380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0852B37-B79E-8F05-BD06-6CDC74F68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7873" y="1498486"/>
            <a:ext cx="1474025" cy="1088853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CC95F4E-2581-C095-F6D8-2FC330BE1742}"/>
              </a:ext>
            </a:extLst>
          </p:cNvPr>
          <p:cNvCxnSpPr>
            <a:cxnSpLocks/>
          </p:cNvCxnSpPr>
          <p:nvPr/>
        </p:nvCxnSpPr>
        <p:spPr>
          <a:xfrm flipV="1">
            <a:off x="6055800" y="2611100"/>
            <a:ext cx="815544" cy="45018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756291CA-4482-89C2-97FD-17D1EBE453DF}"/>
              </a:ext>
            </a:extLst>
          </p:cNvPr>
          <p:cNvSpPr/>
          <p:nvPr/>
        </p:nvSpPr>
        <p:spPr>
          <a:xfrm>
            <a:off x="2581984" y="2340864"/>
            <a:ext cx="1920743" cy="439406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Arial"/>
              </a:rPr>
              <a:t>Binarisation</a:t>
            </a:r>
          </a:p>
        </p:txBody>
      </p:sp>
      <p:sp>
        <p:nvSpPr>
          <p:cNvPr id="12" name="Flèche : haut 11">
            <a:extLst>
              <a:ext uri="{FF2B5EF4-FFF2-40B4-BE49-F238E27FC236}">
                <a16:creationId xmlns:a16="http://schemas.microsoft.com/office/drawing/2014/main" id="{F5E1A43F-F3DD-AA16-DAE7-B54DD343F1F2}"/>
              </a:ext>
            </a:extLst>
          </p:cNvPr>
          <p:cNvSpPr/>
          <p:nvPr/>
        </p:nvSpPr>
        <p:spPr>
          <a:xfrm>
            <a:off x="3499785" y="2868052"/>
            <a:ext cx="45719" cy="21773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/>
          <p:nvPr/>
        </p:nvSpPr>
        <p:spPr>
          <a:xfrm>
            <a:off x="510702" y="629937"/>
            <a:ext cx="2743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EasyOCR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6"/>
          <p:cNvSpPr txBox="1"/>
          <p:nvPr/>
        </p:nvSpPr>
        <p:spPr>
          <a:xfrm>
            <a:off x="628267" y="1214930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marR="0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</a:pPr>
            <a:r>
              <a:rPr lang="fr-FR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Résultats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6"/>
          <p:cNvSpPr/>
          <p:nvPr/>
        </p:nvSpPr>
        <p:spPr>
          <a:xfrm>
            <a:off x="7254743" y="100865"/>
            <a:ext cx="4300237" cy="1691906"/>
          </a:xfrm>
          <a:prstGeom prst="flowChartAlternateProcess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1800">
                <a:solidFill>
                  <a:schemeClr val="dk1"/>
                </a:solidFill>
                <a:latin typeface="Menlo"/>
              </a:rPr>
              <a:t>Texte détecté : Grand-Père maternelle </a:t>
            </a:r>
            <a:endParaRPr lang="fr-FR">
              <a:solidFill>
                <a:schemeClr val="dk1"/>
              </a:solidFill>
              <a:latin typeface="Menlo"/>
            </a:endParaRPr>
          </a:p>
          <a:p>
            <a:pPr algn="ctr"/>
            <a:r>
              <a:rPr lang="fr-FR" sz="1800">
                <a:solidFill>
                  <a:schemeClr val="dk1"/>
                </a:solidFill>
                <a:latin typeface="Menlo"/>
              </a:rPr>
              <a:t>Les coordonnées du texte : [[3233, 204], [3890, 204], [3890, 276], [3233, 276]]</a:t>
            </a:r>
            <a:endParaRPr lang="fr-FR">
              <a:solidFill>
                <a:schemeClr val="dk1"/>
              </a:solidFill>
              <a:latin typeface="Menlo"/>
            </a:endParaRPr>
          </a:p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78225F-CC77-E8C2-315E-CF88F3D94B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59330" y="2284175"/>
            <a:ext cx="8344133" cy="3964792"/>
          </a:xfrm>
          <a:prstGeom prst="rect">
            <a:avLst/>
          </a:prstGeom>
          <a:noFill/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798ABED-2163-433A-BAE0-083DDEDBD1BE}"/>
              </a:ext>
            </a:extLst>
          </p:cNvPr>
          <p:cNvCxnSpPr>
            <a:cxnSpLocks/>
          </p:cNvCxnSpPr>
          <p:nvPr/>
        </p:nvCxnSpPr>
        <p:spPr>
          <a:xfrm flipH="1">
            <a:off x="7254743" y="1792771"/>
            <a:ext cx="1925833" cy="1066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7"/>
          <p:cNvSpPr txBox="1">
            <a:spLocks noGrp="1"/>
          </p:cNvSpPr>
          <p:nvPr>
            <p:ph type="title"/>
          </p:nvPr>
        </p:nvSpPr>
        <p:spPr>
          <a:xfrm>
            <a:off x="209113" y="856227"/>
            <a:ext cx="106152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fr-FR" sz="3700"/>
              <a:t>DBSCAN</a:t>
            </a:r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sldNum" idx="4294967295"/>
          </p:nvPr>
        </p:nvSpPr>
        <p:spPr>
          <a:xfrm>
            <a:off x="9448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7F7F7F"/>
                </a:solidFill>
              </a:rPr>
              <a:t>18</a:t>
            </a:fld>
            <a:endParaRPr>
              <a:solidFill>
                <a:srgbClr val="7F7F7F"/>
              </a:solidFill>
            </a:endParaRPr>
          </a:p>
        </p:txBody>
      </p:sp>
      <p:pic>
        <p:nvPicPr>
          <p:cNvPr id="404" name="Google Shape;40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113" y="2191658"/>
            <a:ext cx="9533265" cy="4529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7407" y="1449929"/>
            <a:ext cx="3410062" cy="323405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6" name="Google Shape;406;p17"/>
          <p:cNvSpPr/>
          <p:nvPr/>
        </p:nvSpPr>
        <p:spPr>
          <a:xfrm>
            <a:off x="6067785" y="3429000"/>
            <a:ext cx="2023270" cy="172489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p17"/>
          <p:cNvCxnSpPr/>
          <p:nvPr/>
        </p:nvCxnSpPr>
        <p:spPr>
          <a:xfrm rot="10800000" flipH="1">
            <a:off x="6096000" y="1449929"/>
            <a:ext cx="2421407" cy="1979071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8" name="Google Shape;408;p17"/>
          <p:cNvCxnSpPr/>
          <p:nvPr/>
        </p:nvCxnSpPr>
        <p:spPr>
          <a:xfrm rot="10800000" flipH="1">
            <a:off x="8102098" y="1503468"/>
            <a:ext cx="382179" cy="362833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9" name="Google Shape;409;p17"/>
          <p:cNvCxnSpPr/>
          <p:nvPr/>
        </p:nvCxnSpPr>
        <p:spPr>
          <a:xfrm flipH="1">
            <a:off x="8094869" y="1490871"/>
            <a:ext cx="386522" cy="193813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0" name="Google Shape;410;p17"/>
          <p:cNvSpPr txBox="1"/>
          <p:nvPr/>
        </p:nvSpPr>
        <p:spPr>
          <a:xfrm>
            <a:off x="517021" y="1557452"/>
            <a:ext cx="11157957" cy="4670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marR="0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DBScan regroupe les textes en clusters et on associe ces clusters aux figures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8"/>
          <p:cNvSpPr txBox="1">
            <a:spLocks noGrp="1"/>
          </p:cNvSpPr>
          <p:nvPr>
            <p:ph type="body" idx="1"/>
          </p:nvPr>
        </p:nvSpPr>
        <p:spPr>
          <a:xfrm>
            <a:off x="938854" y="1185433"/>
            <a:ext cx="9514800" cy="46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fr-FR" sz="1700">
                <a:latin typeface="Arial"/>
                <a:ea typeface="Arial"/>
                <a:cs typeface="Arial"/>
                <a:sym typeface="Arial"/>
              </a:rPr>
              <a:t>Classifier automatiquement des descriptions textuelles médicales pour identifier le type de cancer mentionné. </a:t>
            </a:r>
            <a:endParaRPr sz="1700"/>
          </a:p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fr-FR" sz="1700">
                <a:latin typeface="Arial"/>
                <a:ea typeface="Arial"/>
                <a:cs typeface="Arial"/>
                <a:sym typeface="Arial"/>
              </a:rPr>
              <a:t>Méthodes de classification :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685165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1600"/>
              <a:buFont typeface="Courier New"/>
              <a:buChar char="o"/>
            </a:pPr>
            <a:r>
              <a:rPr lang="fr-FR" sz="1600" b="1">
                <a:latin typeface="Arial"/>
                <a:ea typeface="Arial"/>
                <a:cs typeface="Arial"/>
                <a:sym typeface="Arial"/>
              </a:rPr>
              <a:t>Fouille de motifs </a:t>
            </a:r>
            <a:r>
              <a:rPr lang="fr-FR" sz="160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fr-FR" sz="1700">
                <a:solidFill>
                  <a:schemeClr val="dk1"/>
                </a:solidFill>
              </a:rPr>
              <a:t>Analyse le texte d'entrée pour identifier la maladie associée </a:t>
            </a:r>
            <a:r>
              <a:rPr lang="fr-FR" sz="1600"/>
              <a:t>à partir de termes récurrents liés aux cancers</a:t>
            </a:r>
            <a:r>
              <a:rPr lang="fr-FR" sz="1700">
                <a:solidFill>
                  <a:schemeClr val="dk1"/>
                </a:solidFill>
              </a:rPr>
              <a:t>(ou déterminer que le patient est "sain")</a:t>
            </a:r>
            <a:endParaRPr>
              <a:solidFill>
                <a:schemeClr val="dk1"/>
              </a:solidFill>
            </a:endParaRPr>
          </a:p>
          <a:p>
            <a:pPr marL="685783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1600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1600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1599565" lvl="3" indent="-1644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685165" lvl="1" indent="-1263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1600"/>
              <a:buFont typeface="Courier New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685165" lvl="1" indent="-1263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1600"/>
              <a:buFont typeface="Courier New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685165" lvl="1" indent="-1263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1600"/>
              <a:buFont typeface="Courier New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600"/>
              <a:buNone/>
            </a:pPr>
            <a:br>
              <a:rPr lang="fr-FR" sz="600">
                <a:latin typeface="Arial"/>
                <a:ea typeface="Arial"/>
                <a:cs typeface="Arial"/>
                <a:sym typeface="Arial"/>
              </a:rPr>
            </a:br>
            <a:endParaRPr sz="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8"/>
          <p:cNvSpPr txBox="1">
            <a:spLocks noGrp="1"/>
          </p:cNvSpPr>
          <p:nvPr>
            <p:ph type="title"/>
          </p:nvPr>
        </p:nvSpPr>
        <p:spPr>
          <a:xfrm>
            <a:off x="825499" y="580614"/>
            <a:ext cx="74490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fr-FR"/>
              <a:t>Classification des textes</a:t>
            </a:r>
            <a:endParaRPr/>
          </a:p>
        </p:txBody>
      </p:sp>
      <p:sp>
        <p:nvSpPr>
          <p:cNvPr id="417" name="Google Shape;417;p18"/>
          <p:cNvSpPr/>
          <p:nvPr/>
        </p:nvSpPr>
        <p:spPr>
          <a:xfrm>
            <a:off x="938854" y="3809934"/>
            <a:ext cx="1662545" cy="54158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Texte </a:t>
            </a:r>
            <a:endParaRPr/>
          </a:p>
        </p:txBody>
      </p:sp>
      <p:sp>
        <p:nvSpPr>
          <p:cNvPr id="418" name="Google Shape;418;p18"/>
          <p:cNvSpPr/>
          <p:nvPr/>
        </p:nvSpPr>
        <p:spPr>
          <a:xfrm>
            <a:off x="3168994" y="3808923"/>
            <a:ext cx="1788495" cy="535770"/>
          </a:xfrm>
          <a:prstGeom prst="roundRect">
            <a:avLst>
              <a:gd name="adj" fmla="val 16667"/>
            </a:avLst>
          </a:prstGeom>
          <a:solidFill>
            <a:srgbClr val="43D658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Prétraitement</a:t>
            </a:r>
            <a:endParaRPr/>
          </a:p>
        </p:txBody>
      </p:sp>
      <p:sp>
        <p:nvSpPr>
          <p:cNvPr id="419" name="Google Shape;419;p18"/>
          <p:cNvSpPr/>
          <p:nvPr/>
        </p:nvSpPr>
        <p:spPr>
          <a:xfrm>
            <a:off x="5799914" y="3805992"/>
            <a:ext cx="2066692" cy="5425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Classification </a:t>
            </a:r>
            <a:endParaRPr/>
          </a:p>
        </p:txBody>
      </p:sp>
      <p:sp>
        <p:nvSpPr>
          <p:cNvPr id="420" name="Google Shape;420;p18"/>
          <p:cNvSpPr/>
          <p:nvPr/>
        </p:nvSpPr>
        <p:spPr>
          <a:xfrm>
            <a:off x="8539300" y="3791063"/>
            <a:ext cx="1857300" cy="5649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Résultats</a:t>
            </a:r>
            <a:endParaRPr/>
          </a:p>
        </p:txBody>
      </p:sp>
      <p:sp>
        <p:nvSpPr>
          <p:cNvPr id="421" name="Google Shape;421;p18"/>
          <p:cNvSpPr/>
          <p:nvPr/>
        </p:nvSpPr>
        <p:spPr>
          <a:xfrm>
            <a:off x="2690141" y="3997946"/>
            <a:ext cx="390446" cy="1511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8"/>
          <p:cNvSpPr/>
          <p:nvPr/>
        </p:nvSpPr>
        <p:spPr>
          <a:xfrm>
            <a:off x="5106467" y="3992128"/>
            <a:ext cx="440778" cy="1637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8"/>
          <p:cNvSpPr/>
          <p:nvPr/>
        </p:nvSpPr>
        <p:spPr>
          <a:xfrm>
            <a:off x="8082791" y="3997946"/>
            <a:ext cx="390446" cy="1511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8"/>
          <p:cNvSpPr/>
          <p:nvPr/>
        </p:nvSpPr>
        <p:spPr>
          <a:xfrm>
            <a:off x="5524846" y="2555552"/>
            <a:ext cx="2341915" cy="854845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Fouille de Motifs</a:t>
            </a:r>
            <a:endParaRPr lang="fr-FR">
              <a:solidFill>
                <a:schemeClr val="lt1"/>
              </a:solidFill>
            </a:endParaRPr>
          </a:p>
        </p:txBody>
      </p:sp>
      <p:sp>
        <p:nvSpPr>
          <p:cNvPr id="425" name="Google Shape;425;p18"/>
          <p:cNvSpPr/>
          <p:nvPr/>
        </p:nvSpPr>
        <p:spPr>
          <a:xfrm>
            <a:off x="6674117" y="3516353"/>
            <a:ext cx="327471" cy="18892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8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8"/>
          <p:cNvSpPr/>
          <p:nvPr/>
        </p:nvSpPr>
        <p:spPr>
          <a:xfrm>
            <a:off x="7912100" y="5308600"/>
            <a:ext cx="2730500" cy="10668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82CAEB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Maladie détectée : cancer du sein</a:t>
            </a:r>
            <a:endParaRPr/>
          </a:p>
        </p:txBody>
      </p:sp>
      <p:sp>
        <p:nvSpPr>
          <p:cNvPr id="428" name="Google Shape;428;p18"/>
          <p:cNvSpPr/>
          <p:nvPr/>
        </p:nvSpPr>
        <p:spPr>
          <a:xfrm>
            <a:off x="10642600" y="4133850"/>
            <a:ext cx="1193800" cy="187325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8"/>
          <p:cNvSpPr/>
          <p:nvPr/>
        </p:nvSpPr>
        <p:spPr>
          <a:xfrm>
            <a:off x="3170603" y="3042086"/>
            <a:ext cx="1785300" cy="472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Nettoyage</a:t>
            </a:r>
            <a:endParaRPr/>
          </a:p>
        </p:txBody>
      </p:sp>
      <p:sp>
        <p:nvSpPr>
          <p:cNvPr id="430" name="Google Shape;430;p18"/>
          <p:cNvSpPr/>
          <p:nvPr/>
        </p:nvSpPr>
        <p:spPr>
          <a:xfrm>
            <a:off x="3253552" y="4686656"/>
            <a:ext cx="1785300" cy="467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Lemmatisation</a:t>
            </a:r>
            <a:endParaRPr/>
          </a:p>
        </p:txBody>
      </p:sp>
      <p:sp>
        <p:nvSpPr>
          <p:cNvPr id="431" name="Google Shape;431;p18"/>
          <p:cNvSpPr/>
          <p:nvPr/>
        </p:nvSpPr>
        <p:spPr>
          <a:xfrm>
            <a:off x="3987985" y="4427386"/>
            <a:ext cx="133489" cy="21135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8"/>
          <p:cNvSpPr/>
          <p:nvPr/>
        </p:nvSpPr>
        <p:spPr>
          <a:xfrm flipH="1">
            <a:off x="4021357" y="3520774"/>
            <a:ext cx="122365" cy="20579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8"/>
          <p:cNvSpPr/>
          <p:nvPr/>
        </p:nvSpPr>
        <p:spPr>
          <a:xfrm>
            <a:off x="174061" y="2727372"/>
            <a:ext cx="2270674" cy="6830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FF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"Cancer" —&gt; "cancer"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"mère" —-&gt; "</a:t>
            </a:r>
            <a:r>
              <a:rPr lang="fr-FR" err="1"/>
              <a:t>mere</a:t>
            </a:r>
            <a:r>
              <a:rPr lang="fr-FR"/>
              <a:t>"</a:t>
            </a:r>
          </a:p>
        </p:txBody>
      </p:sp>
      <p:sp>
        <p:nvSpPr>
          <p:cNvPr id="434" name="Google Shape;434;p18"/>
          <p:cNvSpPr/>
          <p:nvPr/>
        </p:nvSpPr>
        <p:spPr>
          <a:xfrm>
            <a:off x="4327550" y="5608115"/>
            <a:ext cx="2022952" cy="5483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"cancers" -&gt; "cancer"</a:t>
            </a:r>
            <a:endParaRPr/>
          </a:p>
        </p:txBody>
      </p:sp>
      <p:cxnSp>
        <p:nvCxnSpPr>
          <p:cNvPr id="435" name="Google Shape;435;p18"/>
          <p:cNvCxnSpPr>
            <a:stCxn id="429" idx="1"/>
            <a:endCxn id="433" idx="3"/>
          </p:cNvCxnSpPr>
          <p:nvPr/>
        </p:nvCxnSpPr>
        <p:spPr>
          <a:xfrm flipH="1" flipV="1">
            <a:off x="2444735" y="3068890"/>
            <a:ext cx="725868" cy="20959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6" name="Google Shape;436;p18"/>
          <p:cNvCxnSpPr>
            <a:stCxn id="430" idx="2"/>
            <a:endCxn id="434" idx="0"/>
          </p:cNvCxnSpPr>
          <p:nvPr/>
        </p:nvCxnSpPr>
        <p:spPr>
          <a:xfrm>
            <a:off x="4146202" y="5153756"/>
            <a:ext cx="1192824" cy="45435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8" name="Google Shape;438;p18"/>
          <p:cNvCxnSpPr>
            <a:cxnSpLocks/>
            <a:stCxn id="424" idx="6"/>
          </p:cNvCxnSpPr>
          <p:nvPr/>
        </p:nvCxnSpPr>
        <p:spPr>
          <a:xfrm flipV="1">
            <a:off x="7866761" y="2797210"/>
            <a:ext cx="1589388" cy="18576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9" name="Google Shape;439;p18"/>
          <p:cNvSpPr/>
          <p:nvPr/>
        </p:nvSpPr>
        <p:spPr>
          <a:xfrm>
            <a:off x="234775" y="4898785"/>
            <a:ext cx="1972500" cy="1084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C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algn="ctr">
              <a:buClr>
                <a:schemeClr val="dk1"/>
              </a:buClr>
              <a:buSzPts val="1100"/>
            </a:pPr>
            <a:endParaRPr lang="fr-FR"/>
          </a:p>
          <a:p>
            <a:pPr algn="ctr">
              <a:buSzPts val="1100"/>
            </a:pPr>
            <a:endParaRPr lang="fr-FR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fr-FR"/>
              <a:t>"Mère, 50 ans, Cancers </a:t>
            </a:r>
            <a:r>
              <a:rPr lang="fr-FR" err="1"/>
              <a:t>mamaire</a:t>
            </a:r>
            <a:r>
              <a:rPr lang="fr-FR"/>
              <a:t> 1978, </a:t>
            </a:r>
            <a:r>
              <a:rPr lang="fr-FR" err="1"/>
              <a:t>decede</a:t>
            </a:r>
            <a:r>
              <a:rPr lang="fr-FR"/>
              <a:t>"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0" name="Google Shape;440;p18"/>
          <p:cNvCxnSpPr>
            <a:stCxn id="417" idx="2"/>
            <a:endCxn id="439" idx="0"/>
          </p:cNvCxnSpPr>
          <p:nvPr/>
        </p:nvCxnSpPr>
        <p:spPr>
          <a:xfrm flipH="1">
            <a:off x="1221025" y="4351520"/>
            <a:ext cx="549102" cy="54726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5DFF732-6185-C2BC-1386-070843008B6A}"/>
              </a:ext>
            </a:extLst>
          </p:cNvPr>
          <p:cNvSpPr/>
          <p:nvPr/>
        </p:nvSpPr>
        <p:spPr>
          <a:xfrm>
            <a:off x="9442174" y="2269434"/>
            <a:ext cx="2584173" cy="124239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Arial"/>
              </a:rPr>
              <a:t>{{"cancer du sein" : [</a:t>
            </a:r>
            <a:r>
              <a:rPr lang="fr-FR" err="1">
                <a:solidFill>
                  <a:schemeClr val="tx1"/>
                </a:solidFill>
                <a:cs typeface="Arial"/>
              </a:rPr>
              <a:t>r"ca</a:t>
            </a:r>
            <a:r>
              <a:rPr lang="fr-FR">
                <a:solidFill>
                  <a:schemeClr val="tx1"/>
                </a:solidFill>
                <a:cs typeface="Arial"/>
              </a:rPr>
              <a:t>\. sein", </a:t>
            </a:r>
            <a:r>
              <a:rPr lang="fr-FR" err="1">
                <a:solidFill>
                  <a:schemeClr val="tx1"/>
                </a:solidFill>
                <a:cs typeface="Arial"/>
              </a:rPr>
              <a:t>r"cancer</a:t>
            </a:r>
            <a:r>
              <a:rPr lang="fr-FR">
                <a:solidFill>
                  <a:schemeClr val="tx1"/>
                </a:solidFill>
                <a:cs typeface="Arial"/>
              </a:rPr>
              <a:t> du sein", </a:t>
            </a:r>
            <a:r>
              <a:rPr lang="fr-FR" err="1">
                <a:solidFill>
                  <a:schemeClr val="tx1"/>
                </a:solidFill>
                <a:cs typeface="Arial"/>
              </a:rPr>
              <a:t>r"cancer</a:t>
            </a:r>
            <a:r>
              <a:rPr lang="fr-FR">
                <a:solidFill>
                  <a:schemeClr val="tx1"/>
                </a:solidFill>
                <a:cs typeface="Arial"/>
              </a:rPr>
              <a:t> mammaire", </a:t>
            </a:r>
            <a:r>
              <a:rPr lang="fr-FR" err="1">
                <a:solidFill>
                  <a:schemeClr val="tx1"/>
                </a:solidFill>
                <a:cs typeface="Arial"/>
              </a:rPr>
              <a:t>r"carcinome</a:t>
            </a:r>
            <a:r>
              <a:rPr lang="fr-FR">
                <a:solidFill>
                  <a:schemeClr val="tx1"/>
                </a:solidFill>
                <a:cs typeface="Arial"/>
              </a:rPr>
              <a:t> mammaire"]}</a:t>
            </a:r>
          </a:p>
          <a:p>
            <a:pPr algn="ctr"/>
            <a:endParaRPr lang="fr-FR">
              <a:solidFill>
                <a:schemeClr val="tx1"/>
              </a:solidFill>
              <a:cs typeface="Arial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"/>
          <p:cNvSpPr txBox="1"/>
          <p:nvPr/>
        </p:nvSpPr>
        <p:spPr>
          <a:xfrm>
            <a:off x="852163" y="1262680"/>
            <a:ext cx="7727298" cy="250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7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44;p2">
            <a:extLst>
              <a:ext uri="{FF2B5EF4-FFF2-40B4-BE49-F238E27FC236}">
                <a16:creationId xmlns:a16="http://schemas.microsoft.com/office/drawing/2014/main" id="{49587851-B228-DED8-81FE-9BCB479AEF48}"/>
              </a:ext>
            </a:extLst>
          </p:cNvPr>
          <p:cNvSpPr/>
          <p:nvPr/>
        </p:nvSpPr>
        <p:spPr>
          <a:xfrm>
            <a:off x="623086" y="-393174"/>
            <a:ext cx="6894576" cy="178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fr-FR" sz="2800" b="1" u="none">
                <a:solidFill>
                  <a:schemeClr val="dk1"/>
                </a:solidFill>
              </a:rPr>
              <a:t>Contexte &amp; Motivation </a:t>
            </a:r>
            <a:r>
              <a:rPr lang="fr-FR" sz="2400" b="1" u="none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6" name="Picture 5" descr="A group of icons of people&#10;&#10;Description automatically generated">
            <a:extLst>
              <a:ext uri="{FF2B5EF4-FFF2-40B4-BE49-F238E27FC236}">
                <a16:creationId xmlns:a16="http://schemas.microsoft.com/office/drawing/2014/main" id="{F2FA7B7A-198C-7928-C8A2-CBBAD26DE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78" y="1105742"/>
            <a:ext cx="2912580" cy="27818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570D3F-1A52-780C-F111-943C9CD1DC68}"/>
              </a:ext>
            </a:extLst>
          </p:cNvPr>
          <p:cNvSpPr/>
          <p:nvPr/>
        </p:nvSpPr>
        <p:spPr>
          <a:xfrm>
            <a:off x="1934106" y="2063819"/>
            <a:ext cx="5580418" cy="13656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En </a:t>
            </a:r>
            <a:r>
              <a:rPr lang="en-US" sz="2000" err="1">
                <a:solidFill>
                  <a:schemeClr val="tx1"/>
                </a:solidFill>
              </a:rPr>
              <a:t>oncogénétique</a:t>
            </a:r>
            <a:r>
              <a:rPr lang="en-US" sz="2000">
                <a:solidFill>
                  <a:schemeClr val="tx1"/>
                </a:solidFill>
              </a:rPr>
              <a:t>, les </a:t>
            </a:r>
            <a:r>
              <a:rPr lang="en-US" sz="2000" err="1">
                <a:solidFill>
                  <a:schemeClr val="tx1"/>
                </a:solidFill>
              </a:rPr>
              <a:t>médecins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dessinent</a:t>
            </a:r>
            <a:r>
              <a:rPr lang="en-US" sz="2000">
                <a:solidFill>
                  <a:schemeClr val="tx1"/>
                </a:solidFill>
              </a:rPr>
              <a:t> des </a:t>
            </a:r>
            <a:r>
              <a:rPr lang="en-US" sz="2000" err="1">
                <a:solidFill>
                  <a:schemeClr val="tx1"/>
                </a:solidFill>
              </a:rPr>
              <a:t>arbres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généalogiques</a:t>
            </a:r>
            <a:r>
              <a:rPr lang="en-US" sz="2000">
                <a:solidFill>
                  <a:schemeClr val="tx1"/>
                </a:solidFill>
              </a:rPr>
              <a:t> pour </a:t>
            </a:r>
            <a:r>
              <a:rPr lang="en-US" sz="2000" err="1">
                <a:solidFill>
                  <a:schemeClr val="tx1"/>
                </a:solidFill>
              </a:rPr>
              <a:t>estimer</a:t>
            </a:r>
            <a:r>
              <a:rPr lang="en-US" sz="2000">
                <a:solidFill>
                  <a:schemeClr val="tx1"/>
                </a:solidFill>
              </a:rPr>
              <a:t> les </a:t>
            </a:r>
            <a:r>
              <a:rPr lang="en-US" sz="2000" err="1">
                <a:solidFill>
                  <a:schemeClr val="tx1"/>
                </a:solidFill>
              </a:rPr>
              <a:t>risques</a:t>
            </a:r>
            <a:r>
              <a:rPr lang="en-US" sz="2000">
                <a:solidFill>
                  <a:schemeClr val="tx1"/>
                </a:solidFill>
              </a:rPr>
              <a:t> de cancer à </a:t>
            </a:r>
            <a:r>
              <a:rPr lang="en-US" sz="2000" err="1">
                <a:solidFill>
                  <a:schemeClr val="tx1"/>
                </a:solidFill>
              </a:rPr>
              <a:t>partir</a:t>
            </a:r>
            <a:r>
              <a:rPr lang="en-US" sz="2000">
                <a:solidFill>
                  <a:schemeClr val="tx1"/>
                </a:solidFill>
              </a:rPr>
              <a:t> de </a:t>
            </a:r>
            <a:r>
              <a:rPr lang="en-US" sz="2000" err="1">
                <a:solidFill>
                  <a:schemeClr val="tx1"/>
                </a:solidFill>
              </a:rPr>
              <a:t>l’histoire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familiale</a:t>
            </a:r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4A1961-6A78-84DE-C4D2-8E0358449D78}"/>
              </a:ext>
            </a:extLst>
          </p:cNvPr>
          <p:cNvCxnSpPr/>
          <p:nvPr/>
        </p:nvCxnSpPr>
        <p:spPr>
          <a:xfrm>
            <a:off x="6858680" y="3466341"/>
            <a:ext cx="182217" cy="5797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360068-BCEB-DAC2-99D8-FEF14019EB69}"/>
              </a:ext>
            </a:extLst>
          </p:cNvPr>
          <p:cNvCxnSpPr/>
          <p:nvPr/>
        </p:nvCxnSpPr>
        <p:spPr>
          <a:xfrm flipH="1" flipV="1">
            <a:off x="7509007" y="2534852"/>
            <a:ext cx="1566018" cy="428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building with a flag on top of it&#10;&#10;Description automatically generated">
            <a:extLst>
              <a:ext uri="{FF2B5EF4-FFF2-40B4-BE49-F238E27FC236}">
                <a16:creationId xmlns:a16="http://schemas.microsoft.com/office/drawing/2014/main" id="{969B3D98-803B-E144-0004-F0A85ED32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32" y="4427682"/>
            <a:ext cx="4396350" cy="239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logo with yellow and purple colors&#10;&#10;Description automatically generated">
            <a:extLst>
              <a:ext uri="{FF2B5EF4-FFF2-40B4-BE49-F238E27FC236}">
                <a16:creationId xmlns:a16="http://schemas.microsoft.com/office/drawing/2014/main" id="{57B78F93-BA6B-256B-0B37-0BF59C6AC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314" y="5336583"/>
            <a:ext cx="1933507" cy="1376767"/>
          </a:xfrm>
          <a:prstGeom prst="rect">
            <a:avLst/>
          </a:prstGeom>
        </p:spPr>
      </p:pic>
      <p:pic>
        <p:nvPicPr>
          <p:cNvPr id="2" name="Picture 1" descr="A diagram of people and text&#10;&#10;Description automatically generated">
            <a:extLst>
              <a:ext uri="{FF2B5EF4-FFF2-40B4-BE49-F238E27FC236}">
                <a16:creationId xmlns:a16="http://schemas.microsoft.com/office/drawing/2014/main" id="{33617C90-2196-BAE9-9DE4-7D19F5761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614" y="4097587"/>
            <a:ext cx="3423557" cy="19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4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9"/>
          <p:cNvSpPr txBox="1">
            <a:spLocks noGrp="1"/>
          </p:cNvSpPr>
          <p:nvPr>
            <p:ph type="title"/>
          </p:nvPr>
        </p:nvSpPr>
        <p:spPr>
          <a:xfrm>
            <a:off x="359482" y="693969"/>
            <a:ext cx="9089318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fr-FR" sz="4000"/>
              <a:t>Résultats après extraction et classification</a:t>
            </a:r>
            <a:endParaRPr/>
          </a:p>
        </p:txBody>
      </p:sp>
      <p:sp>
        <p:nvSpPr>
          <p:cNvPr id="452" name="Google Shape;452;p19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9"/>
          <p:cNvSpPr/>
          <p:nvPr/>
        </p:nvSpPr>
        <p:spPr>
          <a:xfrm>
            <a:off x="6096000" y="3543970"/>
            <a:ext cx="5175783" cy="262006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800"/>
              <a:t>{'Name': '</a:t>
            </a:r>
            <a:r>
              <a:rPr lang="fr-FR" sz="2800" err="1"/>
              <a:t>mere</a:t>
            </a:r>
            <a:r>
              <a:rPr lang="fr-FR" sz="2800"/>
              <a:t>', '</a:t>
            </a:r>
            <a:r>
              <a:rPr lang="fr-FR" sz="2800" err="1"/>
              <a:t>Yob</a:t>
            </a:r>
            <a:r>
              <a:rPr lang="fr-FR" sz="2800"/>
              <a:t>': '1974', 'Age': '50', '</a:t>
            </a:r>
            <a:r>
              <a:rPr lang="fr-FR" sz="2800" err="1"/>
              <a:t>Diseases</a:t>
            </a:r>
            <a:r>
              <a:rPr lang="fr-FR" sz="2800"/>
              <a:t>': ['cancer du poumon']}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3" name="Google Shape;405;p17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9AF93311-DF97-1840-2AFB-18C45AFE36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110" y="1830244"/>
            <a:ext cx="4408699" cy="386648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DB7E0A6-4885-01F6-A2EC-E728392220D5}"/>
              </a:ext>
            </a:extLst>
          </p:cNvPr>
          <p:cNvCxnSpPr>
            <a:cxnSpLocks/>
          </p:cNvCxnSpPr>
          <p:nvPr/>
        </p:nvCxnSpPr>
        <p:spPr>
          <a:xfrm>
            <a:off x="1826281" y="2922049"/>
            <a:ext cx="4091043" cy="1450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0"/>
          <p:cNvSpPr/>
          <p:nvPr/>
        </p:nvSpPr>
        <p:spPr>
          <a:xfrm>
            <a:off x="7734563" y="1481666"/>
            <a:ext cx="2877949" cy="4501444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0"/>
          <p:cNvSpPr/>
          <p:nvPr/>
        </p:nvSpPr>
        <p:spPr>
          <a:xfrm>
            <a:off x="10747408" y="3769697"/>
            <a:ext cx="1353725" cy="5803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20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 b="1"/>
              <a:t>Pipeline :</a:t>
            </a:r>
            <a:endParaRPr/>
          </a:p>
        </p:txBody>
      </p:sp>
      <p:sp>
        <p:nvSpPr>
          <p:cNvPr id="463" name="Google Shape;463;p20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0"/>
          <p:cNvSpPr/>
          <p:nvPr/>
        </p:nvSpPr>
        <p:spPr>
          <a:xfrm>
            <a:off x="2281442" y="2079127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Annotation</a:t>
            </a:r>
            <a:endParaRPr/>
          </a:p>
        </p:txBody>
      </p:sp>
      <p:sp>
        <p:nvSpPr>
          <p:cNvPr id="465" name="Google Shape;465;p20"/>
          <p:cNvSpPr/>
          <p:nvPr/>
        </p:nvSpPr>
        <p:spPr>
          <a:xfrm>
            <a:off x="2263864" y="3090274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Creation of synthesis data</a:t>
            </a:r>
            <a:endParaRPr/>
          </a:p>
        </p:txBody>
      </p:sp>
      <p:sp>
        <p:nvSpPr>
          <p:cNvPr id="466" name="Google Shape;466;p20"/>
          <p:cNvSpPr/>
          <p:nvPr/>
        </p:nvSpPr>
        <p:spPr>
          <a:xfrm>
            <a:off x="2263864" y="4093220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Augmentation</a:t>
            </a:r>
            <a:endParaRPr/>
          </a:p>
        </p:txBody>
      </p:sp>
      <p:sp>
        <p:nvSpPr>
          <p:cNvPr id="467" name="Google Shape;467;p20"/>
          <p:cNvSpPr/>
          <p:nvPr/>
        </p:nvSpPr>
        <p:spPr>
          <a:xfrm>
            <a:off x="2281442" y="5105984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YOLO Learning</a:t>
            </a:r>
            <a:endParaRPr/>
          </a:p>
        </p:txBody>
      </p:sp>
      <p:sp>
        <p:nvSpPr>
          <p:cNvPr id="468" name="Google Shape;468;p20"/>
          <p:cNvSpPr/>
          <p:nvPr/>
        </p:nvSpPr>
        <p:spPr>
          <a:xfrm>
            <a:off x="5149920" y="2101213"/>
            <a:ext cx="2493588" cy="7285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EasyOCR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0"/>
          <p:cNvSpPr/>
          <p:nvPr/>
        </p:nvSpPr>
        <p:spPr>
          <a:xfrm>
            <a:off x="5143385" y="3090274"/>
            <a:ext cx="2493589" cy="8169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Association</a:t>
            </a:r>
            <a:endParaRPr/>
          </a:p>
        </p:txBody>
      </p:sp>
      <p:sp>
        <p:nvSpPr>
          <p:cNvPr id="470" name="Google Shape;470;p20"/>
          <p:cNvSpPr/>
          <p:nvPr/>
        </p:nvSpPr>
        <p:spPr>
          <a:xfrm>
            <a:off x="5143385" y="4104263"/>
            <a:ext cx="2493589" cy="8279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Classification</a:t>
            </a:r>
            <a:endParaRPr/>
          </a:p>
        </p:txBody>
      </p:sp>
      <p:sp>
        <p:nvSpPr>
          <p:cNvPr id="471" name="Google Shape;471;p20"/>
          <p:cNvSpPr/>
          <p:nvPr/>
        </p:nvSpPr>
        <p:spPr>
          <a:xfrm>
            <a:off x="5149920" y="5094941"/>
            <a:ext cx="2493588" cy="816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Extraction</a:t>
            </a:r>
            <a:endParaRPr/>
          </a:p>
        </p:txBody>
      </p:sp>
      <p:sp>
        <p:nvSpPr>
          <p:cNvPr id="472" name="Google Shape;472;p20"/>
          <p:cNvSpPr/>
          <p:nvPr/>
        </p:nvSpPr>
        <p:spPr>
          <a:xfrm>
            <a:off x="7914381" y="2112257"/>
            <a:ext cx="2493588" cy="70646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DeepLSD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0"/>
          <p:cNvSpPr/>
          <p:nvPr/>
        </p:nvSpPr>
        <p:spPr>
          <a:xfrm>
            <a:off x="7940976" y="3090274"/>
            <a:ext cx="2482545" cy="8389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Normalization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0"/>
          <p:cNvSpPr/>
          <p:nvPr/>
        </p:nvSpPr>
        <p:spPr>
          <a:xfrm>
            <a:off x="7974106" y="4104263"/>
            <a:ext cx="2482545" cy="85003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deletion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0"/>
          <p:cNvSpPr/>
          <p:nvPr/>
        </p:nvSpPr>
        <p:spPr>
          <a:xfrm>
            <a:off x="7991685" y="5094941"/>
            <a:ext cx="2493588" cy="8279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Hierarchical Analysis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0"/>
          <p:cNvSpPr txBox="1"/>
          <p:nvPr/>
        </p:nvSpPr>
        <p:spPr>
          <a:xfrm>
            <a:off x="-13703" y="2378797"/>
            <a:ext cx="1693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extraction</a:t>
            </a:r>
            <a:endParaRPr/>
          </a:p>
        </p:txBody>
      </p:sp>
      <p:sp>
        <p:nvSpPr>
          <p:cNvPr id="477" name="Google Shape;477;p20"/>
          <p:cNvSpPr txBox="1"/>
          <p:nvPr/>
        </p:nvSpPr>
        <p:spPr>
          <a:xfrm>
            <a:off x="2520018" y="1480802"/>
            <a:ext cx="2171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Figures process</a:t>
            </a:r>
            <a:endParaRPr/>
          </a:p>
        </p:txBody>
      </p:sp>
      <p:sp>
        <p:nvSpPr>
          <p:cNvPr id="478" name="Google Shape;478;p20"/>
          <p:cNvSpPr txBox="1"/>
          <p:nvPr/>
        </p:nvSpPr>
        <p:spPr>
          <a:xfrm>
            <a:off x="5620539" y="1489706"/>
            <a:ext cx="16938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process</a:t>
            </a:r>
            <a:endParaRPr/>
          </a:p>
        </p:txBody>
      </p:sp>
      <p:sp>
        <p:nvSpPr>
          <p:cNvPr id="479" name="Google Shape;479;p20"/>
          <p:cNvSpPr txBox="1"/>
          <p:nvPr/>
        </p:nvSpPr>
        <p:spPr>
          <a:xfrm>
            <a:off x="8604038" y="1493632"/>
            <a:ext cx="16938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process</a:t>
            </a:r>
            <a:endParaRPr/>
          </a:p>
        </p:txBody>
      </p:sp>
      <p:sp>
        <p:nvSpPr>
          <p:cNvPr id="480" name="Google Shape;480;p20"/>
          <p:cNvSpPr/>
          <p:nvPr/>
        </p:nvSpPr>
        <p:spPr>
          <a:xfrm>
            <a:off x="88079" y="3090273"/>
            <a:ext cx="1849695" cy="17867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0"/>
          <p:cNvSpPr txBox="1"/>
          <p:nvPr/>
        </p:nvSpPr>
        <p:spPr>
          <a:xfrm flipH="1">
            <a:off x="412815" y="1838276"/>
            <a:ext cx="15193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DATASET</a:t>
            </a:r>
            <a:endParaRPr/>
          </a:p>
        </p:txBody>
      </p:sp>
      <p:sp>
        <p:nvSpPr>
          <p:cNvPr id="482" name="Google Shape;482;p20"/>
          <p:cNvSpPr txBox="1"/>
          <p:nvPr/>
        </p:nvSpPr>
        <p:spPr>
          <a:xfrm>
            <a:off x="10725654" y="3325716"/>
            <a:ext cx="15944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Final</a:t>
            </a:r>
            <a:r>
              <a:rPr lang="fr-FR" sz="1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18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3" name="Google Shape;483;p20"/>
          <p:cNvCxnSpPr>
            <a:stCxn id="480" idx="3"/>
            <a:endCxn id="464" idx="0"/>
          </p:cNvCxnSpPr>
          <p:nvPr/>
        </p:nvCxnSpPr>
        <p:spPr>
          <a:xfrm rot="10800000" flipH="1">
            <a:off x="1937774" y="2079232"/>
            <a:ext cx="1667700" cy="1904400"/>
          </a:xfrm>
          <a:prstGeom prst="bentConnector4">
            <a:avLst>
              <a:gd name="adj1" fmla="val 10303"/>
              <a:gd name="adj2" fmla="val 112009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84" name="Google Shape;484;p20"/>
          <p:cNvCxnSpPr>
            <a:stCxn id="467" idx="2"/>
            <a:endCxn id="468" idx="0"/>
          </p:cNvCxnSpPr>
          <p:nvPr/>
        </p:nvCxnSpPr>
        <p:spPr>
          <a:xfrm rot="-5400000">
            <a:off x="3106941" y="2599955"/>
            <a:ext cx="3788400" cy="2791200"/>
          </a:xfrm>
          <a:prstGeom prst="bentConnector5">
            <a:avLst>
              <a:gd name="adj1" fmla="val -6034"/>
              <a:gd name="adj2" fmla="val 51385"/>
              <a:gd name="adj3" fmla="val 106038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85" name="Google Shape;485;p20"/>
          <p:cNvCxnSpPr/>
          <p:nvPr/>
        </p:nvCxnSpPr>
        <p:spPr>
          <a:xfrm rot="-5400000">
            <a:off x="5917783" y="2524824"/>
            <a:ext cx="3777600" cy="2886000"/>
          </a:xfrm>
          <a:prstGeom prst="bentConnector5">
            <a:avLst>
              <a:gd name="adj1" fmla="val -6052"/>
              <a:gd name="adj2" fmla="val 51338"/>
              <a:gd name="adj3" fmla="val 106049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86" name="Google Shape;486;p20"/>
          <p:cNvCxnSpPr/>
          <p:nvPr/>
        </p:nvCxnSpPr>
        <p:spPr>
          <a:xfrm rot="-5400000">
            <a:off x="8941218" y="4147559"/>
            <a:ext cx="2050500" cy="1588500"/>
          </a:xfrm>
          <a:prstGeom prst="bentConnector4">
            <a:avLst>
              <a:gd name="adj1" fmla="val -11148"/>
              <a:gd name="adj2" fmla="val 89242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87" name="Google Shape;487;p20"/>
          <p:cNvCxnSpPr>
            <a:stCxn id="464" idx="2"/>
          </p:cNvCxnSpPr>
          <p:nvPr/>
        </p:nvCxnSpPr>
        <p:spPr>
          <a:xfrm>
            <a:off x="3605541" y="2862898"/>
            <a:ext cx="0" cy="227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88" name="Google Shape;488;p20"/>
          <p:cNvCxnSpPr>
            <a:stCxn id="465" idx="2"/>
            <a:endCxn id="466" idx="0"/>
          </p:cNvCxnSpPr>
          <p:nvPr/>
        </p:nvCxnSpPr>
        <p:spPr>
          <a:xfrm>
            <a:off x="3587963" y="3874045"/>
            <a:ext cx="0" cy="21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89" name="Google Shape;489;p20"/>
          <p:cNvCxnSpPr/>
          <p:nvPr/>
        </p:nvCxnSpPr>
        <p:spPr>
          <a:xfrm rot="240000">
            <a:off x="3587963" y="4876991"/>
            <a:ext cx="17578" cy="252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0" name="Google Shape;490;p20"/>
          <p:cNvCxnSpPr/>
          <p:nvPr/>
        </p:nvCxnSpPr>
        <p:spPr>
          <a:xfrm rot="-300000" flipH="1">
            <a:off x="6467484" y="2862898"/>
            <a:ext cx="17578" cy="22737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1" name="Google Shape;491;p20"/>
          <p:cNvCxnSpPr>
            <a:stCxn id="469" idx="2"/>
            <a:endCxn id="470" idx="0"/>
          </p:cNvCxnSpPr>
          <p:nvPr/>
        </p:nvCxnSpPr>
        <p:spPr>
          <a:xfrm>
            <a:off x="6390180" y="3907175"/>
            <a:ext cx="0" cy="197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2" name="Google Shape;492;p20"/>
          <p:cNvCxnSpPr/>
          <p:nvPr/>
        </p:nvCxnSpPr>
        <p:spPr>
          <a:xfrm rot="240000">
            <a:off x="6467824" y="4876999"/>
            <a:ext cx="17578" cy="21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3" name="Google Shape;493;p20"/>
          <p:cNvCxnSpPr/>
          <p:nvPr/>
        </p:nvCxnSpPr>
        <p:spPr>
          <a:xfrm rot="-300000" flipH="1">
            <a:off x="9154641" y="2862898"/>
            <a:ext cx="17578" cy="22737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4" name="Google Shape;494;p20"/>
          <p:cNvCxnSpPr/>
          <p:nvPr/>
        </p:nvCxnSpPr>
        <p:spPr>
          <a:xfrm rot="300000">
            <a:off x="9231945" y="4876991"/>
            <a:ext cx="17578" cy="228993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95" name="Google Shape;495;p20" descr="A diagram of a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891" y="3313677"/>
            <a:ext cx="1804157" cy="12903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6" name="Google Shape;496;p20"/>
          <p:cNvCxnSpPr/>
          <p:nvPr/>
        </p:nvCxnSpPr>
        <p:spPr>
          <a:xfrm>
            <a:off x="9195224" y="3929262"/>
            <a:ext cx="0" cy="197088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97" name="Google Shape;49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582" y="3807404"/>
            <a:ext cx="1276421" cy="510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8" name="Google Shape;498;p20"/>
          <p:cNvCxnSpPr/>
          <p:nvPr/>
        </p:nvCxnSpPr>
        <p:spPr>
          <a:xfrm rot="5400000">
            <a:off x="541569" y="2607872"/>
            <a:ext cx="953700" cy="111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99" name="Google Shape;499;p20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1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 err="1"/>
              <a:t>DeepLSD</a:t>
            </a:r>
            <a:r>
              <a:rPr lang="fr-FR"/>
              <a:t> : Une approche hybride pour détecter des lignes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505" name="Google Shape;505;p21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Traîtement des lignes</a:t>
            </a:r>
            <a:endParaRPr sz="2400"/>
          </a:p>
        </p:txBody>
      </p:sp>
      <p:sp>
        <p:nvSpPr>
          <p:cNvPr id="506" name="Google Shape;506;p21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97060"/>
            <a:ext cx="5557083" cy="3005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0546" y="1714920"/>
            <a:ext cx="5919258" cy="4888276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1"/>
          <p:cNvSpPr/>
          <p:nvPr/>
        </p:nvSpPr>
        <p:spPr>
          <a:xfrm>
            <a:off x="9892145" y="6276109"/>
            <a:ext cx="1080655" cy="327087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1"/>
          <p:cNvSpPr txBox="1"/>
          <p:nvPr/>
        </p:nvSpPr>
        <p:spPr>
          <a:xfrm>
            <a:off x="9892145" y="6247278"/>
            <a:ext cx="9412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DeepLSD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1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22FB979-4589-F830-7F0F-38F0441AF090}"/>
              </a:ext>
            </a:extLst>
          </p:cNvPr>
          <p:cNvSpPr txBox="1"/>
          <p:nvPr/>
        </p:nvSpPr>
        <p:spPr>
          <a:xfrm>
            <a:off x="977462" y="2327181"/>
            <a:ext cx="3226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UNET + LSD (Line Segment Detector)</a:t>
            </a:r>
          </a:p>
        </p:txBody>
      </p:sp>
      <p:sp>
        <p:nvSpPr>
          <p:cNvPr id="507" name="Google Shape;507;p21"/>
          <p:cNvSpPr txBox="1"/>
          <p:nvPr/>
        </p:nvSpPr>
        <p:spPr>
          <a:xfrm>
            <a:off x="210207" y="5690182"/>
            <a:ext cx="5680339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200">
                <a:solidFill>
                  <a:schemeClr val="tx1"/>
                </a:solidFill>
              </a:rPr>
              <a:t>- Le UNET calcul les champs d’attraction des lignes (une représentation continue qui indique la distance des pixels aux lignes les plus proches, et l’orientation)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200">
                <a:solidFill>
                  <a:schemeClr val="tx1"/>
                </a:solidFill>
              </a:rPr>
              <a:t>- L’algorithme LSD utilise ces informations pour détecter les lignes </a:t>
            </a:r>
            <a:endParaRPr sz="120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2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Résultats </a:t>
            </a:r>
            <a:r>
              <a:rPr lang="fr-FR" b="1"/>
              <a:t>sans filtrages </a:t>
            </a:r>
            <a:r>
              <a:rPr lang="fr-FR"/>
              <a:t>:</a:t>
            </a:r>
            <a:endParaRPr/>
          </a:p>
          <a:p>
            <a:pPr marL="685154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100"/>
              <a:buChar char="•"/>
            </a:pPr>
            <a:r>
              <a:rPr lang="fr-FR"/>
              <a:t>Comment filtrer les lignes redondantes / inutiles 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518" name="Google Shape;518;p22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Traîtement des lignes</a:t>
            </a:r>
            <a:endParaRPr sz="2400"/>
          </a:p>
        </p:txBody>
      </p:sp>
      <p:sp>
        <p:nvSpPr>
          <p:cNvPr id="519" name="Google Shape;519;p22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2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447" y="2179327"/>
            <a:ext cx="5580929" cy="412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8875" y="2179327"/>
            <a:ext cx="5580929" cy="4124668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2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3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Normaliser les points et supprimer les doublons (lignes très similaires)</a:t>
            </a:r>
            <a:endParaRPr/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Supprimer les lignes dans des textes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529" name="Google Shape;529;p23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Traîtement des lignes</a:t>
            </a:r>
            <a:endParaRPr sz="2400"/>
          </a:p>
        </p:txBody>
      </p:sp>
      <p:sp>
        <p:nvSpPr>
          <p:cNvPr id="530" name="Google Shape;530;p23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23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062" y="2119745"/>
            <a:ext cx="10401875" cy="4566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3" name="Google Shape;533;p23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4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Enlever les lignes sur les figures et raccorder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539" name="Google Shape;539;p24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Traîtement des lignes</a:t>
            </a:r>
            <a:endParaRPr sz="2400"/>
          </a:p>
        </p:txBody>
      </p:sp>
      <p:sp>
        <p:nvSpPr>
          <p:cNvPr id="540" name="Google Shape;540;p24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24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336" y="2793735"/>
            <a:ext cx="5627756" cy="393205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3" name="Google Shape;54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5025" y="2790023"/>
            <a:ext cx="5698259" cy="3981316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4" name="Google Shape;54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9898" y="1158809"/>
            <a:ext cx="1625982" cy="1425243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5" name="Google Shape;545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96995" y="1158584"/>
            <a:ext cx="1625982" cy="1417523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46" name="Google Shape;546;p24"/>
          <p:cNvCxnSpPr/>
          <p:nvPr/>
        </p:nvCxnSpPr>
        <p:spPr>
          <a:xfrm rot="10800000" flipH="1">
            <a:off x="3214255" y="1158584"/>
            <a:ext cx="3255643" cy="3815198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7" name="Google Shape;547;p24"/>
          <p:cNvCxnSpPr/>
          <p:nvPr/>
        </p:nvCxnSpPr>
        <p:spPr>
          <a:xfrm rot="10800000" flipH="1">
            <a:off x="3214255" y="2576107"/>
            <a:ext cx="3255643" cy="2397675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8" name="Google Shape;548;p24"/>
          <p:cNvCxnSpPr/>
          <p:nvPr/>
        </p:nvCxnSpPr>
        <p:spPr>
          <a:xfrm rot="10800000">
            <a:off x="8996995" y="2584052"/>
            <a:ext cx="0" cy="2555984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9" name="Google Shape;549;p24"/>
          <p:cNvCxnSpPr/>
          <p:nvPr/>
        </p:nvCxnSpPr>
        <p:spPr>
          <a:xfrm rot="10800000" flipH="1">
            <a:off x="8996995" y="2584052"/>
            <a:ext cx="1625982" cy="2555984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0" name="Google Shape;550;p24"/>
          <p:cNvCxnSpPr/>
          <p:nvPr/>
        </p:nvCxnSpPr>
        <p:spPr>
          <a:xfrm>
            <a:off x="8243455" y="1867345"/>
            <a:ext cx="581890" cy="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51" name="Google Shape;551;p24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5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Quelle structure utiliser pour modéliser notre problématique ?</a:t>
            </a:r>
            <a:endParaRPr/>
          </a:p>
          <a:p>
            <a:pPr marL="685154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100"/>
              <a:buChar char="•"/>
            </a:pPr>
            <a:r>
              <a:rPr lang="fr-FR"/>
              <a:t>Nous souhaitons filtrer les lignes redondantes / inutiles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557" name="Google Shape;557;p25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Traîtement des lignes</a:t>
            </a:r>
            <a:endParaRPr sz="2400"/>
          </a:p>
        </p:txBody>
      </p:sp>
      <p:sp>
        <p:nvSpPr>
          <p:cNvPr id="558" name="Google Shape;558;p25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5"/>
          <p:cNvSpPr txBox="1"/>
          <p:nvPr/>
        </p:nvSpPr>
        <p:spPr>
          <a:xfrm>
            <a:off x="248268" y="5201333"/>
            <a:ext cx="8809020" cy="38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5"/>
          <p:cNvSpPr txBox="1"/>
          <p:nvPr/>
        </p:nvSpPr>
        <p:spPr>
          <a:xfrm>
            <a:off x="5121562" y="2620302"/>
            <a:ext cx="6402531" cy="38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7965" marR="0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88"/>
              </a:buClr>
              <a:buSzPts val="2133"/>
              <a:buFont typeface="Arial"/>
              <a:buChar char="•"/>
            </a:pPr>
            <a:r>
              <a:rPr lang="fr-FR" sz="2133" b="1">
                <a:solidFill>
                  <a:srgbClr val="00698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133">
                <a:solidFill>
                  <a:srgbClr val="006988"/>
                </a:solidFill>
                <a:latin typeface="Arial"/>
                <a:ea typeface="Arial"/>
                <a:cs typeface="Arial"/>
                <a:sym typeface="Arial"/>
              </a:rPr>
              <a:t>Supprimer les lignes </a:t>
            </a:r>
            <a:r>
              <a:rPr lang="fr-FR" sz="2133" b="1">
                <a:solidFill>
                  <a:srgbClr val="006988"/>
                </a:solidFill>
                <a:latin typeface="Arial"/>
                <a:ea typeface="Arial"/>
                <a:cs typeface="Arial"/>
                <a:sym typeface="Arial"/>
              </a:rPr>
              <a:t>redondantes</a:t>
            </a:r>
            <a:r>
              <a:rPr lang="fr-FR" sz="2133">
                <a:solidFill>
                  <a:srgbClr val="006988"/>
                </a:solidFill>
                <a:latin typeface="Arial"/>
                <a:ea typeface="Arial"/>
                <a:cs typeface="Arial"/>
                <a:sym typeface="Arial"/>
              </a:rPr>
              <a:t> (très similaires)</a:t>
            </a:r>
            <a:endParaRPr/>
          </a:p>
          <a:p>
            <a:pPr marL="685154" marR="0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133"/>
              <a:buFont typeface="Arial"/>
              <a:buChar char="•"/>
            </a:pPr>
            <a:r>
              <a:rPr lang="fr-FR" sz="2133" b="0" i="0" u="none" strike="noStrike" cap="none">
                <a:solidFill>
                  <a:srgbClr val="34B5AD"/>
                </a:solidFill>
                <a:latin typeface="Arial"/>
                <a:ea typeface="Arial"/>
                <a:cs typeface="Arial"/>
                <a:sym typeface="Arial"/>
              </a:rPr>
              <a:t>Dépend de la situation !</a:t>
            </a:r>
            <a:endParaRPr/>
          </a:p>
          <a:p>
            <a:pPr marL="227965" marR="0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988"/>
              </a:buClr>
              <a:buSzPts val="2133"/>
              <a:buFont typeface="Arial"/>
              <a:buChar char="•"/>
            </a:pPr>
            <a:r>
              <a:rPr lang="fr-FR" sz="2133">
                <a:solidFill>
                  <a:srgbClr val="006988"/>
                </a:solidFill>
                <a:latin typeface="Arial"/>
                <a:ea typeface="Arial"/>
                <a:cs typeface="Arial"/>
                <a:sym typeface="Arial"/>
              </a:rPr>
              <a:t>Supprimer les lignes sur les figure et le texte</a:t>
            </a:r>
            <a:endParaRPr/>
          </a:p>
          <a:p>
            <a:pPr marL="227965" marR="0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988"/>
              </a:buClr>
              <a:buSzPts val="2133"/>
              <a:buFont typeface="Arial"/>
              <a:buChar char="•"/>
            </a:pPr>
            <a:r>
              <a:rPr lang="fr-FR" sz="2133">
                <a:solidFill>
                  <a:srgbClr val="006988"/>
                </a:solidFill>
                <a:latin typeface="Arial"/>
                <a:ea typeface="Arial"/>
                <a:cs typeface="Arial"/>
                <a:sym typeface="Arial"/>
              </a:rPr>
              <a:t>Supprimer les artefacts (bords, lignes du scanner, …)</a:t>
            </a:r>
            <a:endParaRPr/>
          </a:p>
          <a:p>
            <a: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133"/>
              <a:buFont typeface="Arial"/>
              <a:buNone/>
            </a:pPr>
            <a:endParaRPr sz="2133" b="0" i="0" u="none" strike="noStrike" cap="none">
              <a:solidFill>
                <a:srgbClr val="34B5A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988"/>
              </a:buClr>
              <a:buSzPts val="2133"/>
              <a:buFont typeface="Arial"/>
              <a:buNone/>
            </a:pPr>
            <a:endParaRPr sz="2133">
              <a:solidFill>
                <a:srgbClr val="0069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133"/>
              <a:buFont typeface="Arial"/>
              <a:buNone/>
            </a:pPr>
            <a:endParaRPr sz="2133" b="0" i="0" u="none" strike="noStrike" cap="none">
              <a:solidFill>
                <a:srgbClr val="34B5A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988"/>
              </a:buClr>
              <a:buSzPts val="1400"/>
              <a:buFont typeface="Arial"/>
              <a:buNone/>
            </a:pPr>
            <a:endParaRPr sz="1400" b="1">
              <a:solidFill>
                <a:srgbClr val="0069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6463" y="4230591"/>
            <a:ext cx="3677354" cy="225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1850" y="5119157"/>
            <a:ext cx="4177342" cy="155202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B802A4-DA40-5E34-9E8D-8809891A0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56" y="4818980"/>
            <a:ext cx="2659801" cy="17199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0C116C-D92E-5ADB-1FDF-22DD72D1D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906" y="2402496"/>
            <a:ext cx="2857500" cy="25654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095A97-5756-756F-D260-1B0A82CBB33B}"/>
              </a:ext>
            </a:extLst>
          </p:cNvPr>
          <p:cNvSpPr/>
          <p:nvPr/>
        </p:nvSpPr>
        <p:spPr>
          <a:xfrm>
            <a:off x="2447636" y="5815280"/>
            <a:ext cx="581892" cy="4698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5AC777B-02BF-5E6C-5204-5468F5A61676}"/>
              </a:ext>
            </a:extLst>
          </p:cNvPr>
          <p:cNvCxnSpPr/>
          <p:nvPr/>
        </p:nvCxnSpPr>
        <p:spPr>
          <a:xfrm flipH="1" flipV="1">
            <a:off x="2050473" y="4967896"/>
            <a:ext cx="397163" cy="847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4B6C61E-FFD0-C7C4-9523-17E707C26CE8}"/>
              </a:ext>
            </a:extLst>
          </p:cNvPr>
          <p:cNvCxnSpPr/>
          <p:nvPr/>
        </p:nvCxnSpPr>
        <p:spPr>
          <a:xfrm flipH="1" flipV="1">
            <a:off x="1419906" y="4967896"/>
            <a:ext cx="1027730" cy="1317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BB35F5-7FD5-90AF-F92C-E61323140CB8}"/>
              </a:ext>
            </a:extLst>
          </p:cNvPr>
          <p:cNvCxnSpPr/>
          <p:nvPr/>
        </p:nvCxnSpPr>
        <p:spPr>
          <a:xfrm flipV="1">
            <a:off x="3029528" y="4967896"/>
            <a:ext cx="397163" cy="847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95CAC16-3FE7-7AD7-5A60-8E2A22C9C3BB}"/>
              </a:ext>
            </a:extLst>
          </p:cNvPr>
          <p:cNvCxnSpPr/>
          <p:nvPr/>
        </p:nvCxnSpPr>
        <p:spPr>
          <a:xfrm flipV="1">
            <a:off x="3029528" y="4967896"/>
            <a:ext cx="1247878" cy="1317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69BDA58-5123-AD9A-1694-ABBA9A582152}"/>
              </a:ext>
            </a:extLst>
          </p:cNvPr>
          <p:cNvCxnSpPr>
            <a:cxnSpLocks/>
          </p:cNvCxnSpPr>
          <p:nvPr/>
        </p:nvCxnSpPr>
        <p:spPr>
          <a:xfrm flipV="1">
            <a:off x="2752436" y="2937163"/>
            <a:ext cx="0" cy="1198624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20837FC-A067-C356-CA6B-B6C5C25A23AD}"/>
              </a:ext>
            </a:extLst>
          </p:cNvPr>
          <p:cNvCxnSpPr>
            <a:cxnSpLocks/>
          </p:cNvCxnSpPr>
          <p:nvPr/>
        </p:nvCxnSpPr>
        <p:spPr>
          <a:xfrm flipH="1" flipV="1">
            <a:off x="2752436" y="2962769"/>
            <a:ext cx="903859" cy="1147413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023C667-5DCF-3CD7-2701-8CF91887BD76}"/>
              </a:ext>
            </a:extLst>
          </p:cNvPr>
          <p:cNvCxnSpPr>
            <a:cxnSpLocks/>
          </p:cNvCxnSpPr>
          <p:nvPr/>
        </p:nvCxnSpPr>
        <p:spPr>
          <a:xfrm>
            <a:off x="2419928" y="2937163"/>
            <a:ext cx="84051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90B3CD82-06D3-6611-EF11-87C075BE7605}"/>
              </a:ext>
            </a:extLst>
          </p:cNvPr>
          <p:cNvCxnSpPr>
            <a:cxnSpLocks/>
          </p:cNvCxnSpPr>
          <p:nvPr/>
        </p:nvCxnSpPr>
        <p:spPr>
          <a:xfrm flipV="1">
            <a:off x="1905766" y="2975012"/>
            <a:ext cx="846669" cy="113517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6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 sz="2100"/>
              <a:t>Créer la structure de graphe pour exploiter la </a:t>
            </a:r>
            <a:r>
              <a:rPr lang="fr-FR" sz="2100" b="1"/>
              <a:t>théorie des graphes</a:t>
            </a:r>
            <a:endParaRPr/>
          </a:p>
          <a:p>
            <a:pPr marL="685154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fr-FR" sz="1800" b="1">
                <a:solidFill>
                  <a:srgbClr val="000000"/>
                </a:solidFill>
              </a:rPr>
              <a:t>Associer chaque nœud : </a:t>
            </a:r>
            <a:r>
              <a:rPr lang="fr-FR" sz="1800" b="1">
                <a:solidFill>
                  <a:srgbClr val="FF0000"/>
                </a:solidFill>
              </a:rPr>
              <a:t>Figure</a:t>
            </a:r>
            <a:r>
              <a:rPr lang="fr-FR" sz="1800" b="1">
                <a:solidFill>
                  <a:srgbClr val="000000"/>
                </a:solidFill>
              </a:rPr>
              <a:t> / </a:t>
            </a:r>
            <a:r>
              <a:rPr lang="fr-FR" sz="1800" b="1" u="sng">
                <a:solidFill>
                  <a:srgbClr val="000000"/>
                </a:solidFill>
              </a:rPr>
              <a:t>Intersection</a:t>
            </a:r>
            <a:endParaRPr sz="1800" u="sng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570" name="Google Shape;570;p26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Traîtement des lignes</a:t>
            </a:r>
            <a:endParaRPr sz="2400"/>
          </a:p>
        </p:txBody>
      </p:sp>
      <p:sp>
        <p:nvSpPr>
          <p:cNvPr id="571" name="Google Shape;571;p26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6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" name="Google Shape;57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247" y="2243678"/>
            <a:ext cx="5540628" cy="387118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4" name="Google Shape;57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3887" y="1745672"/>
            <a:ext cx="5540628" cy="5112328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6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7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Suppression des nœuds inutiles </a:t>
            </a:r>
            <a:endParaRPr/>
          </a:p>
          <a:p>
            <a:pPr marL="45718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133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581" name="Google Shape;581;p27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Traîtement des lignes</a:t>
            </a:r>
            <a:endParaRPr sz="2400"/>
          </a:p>
        </p:txBody>
      </p:sp>
      <p:sp>
        <p:nvSpPr>
          <p:cNvPr id="582" name="Google Shape;582;p27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7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" name="Google Shape;58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787" y="2494520"/>
            <a:ext cx="4095601" cy="4067713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27"/>
          <p:cNvSpPr txBox="1"/>
          <p:nvPr/>
        </p:nvSpPr>
        <p:spPr>
          <a:xfrm>
            <a:off x="6368220" y="1179688"/>
            <a:ext cx="4527008" cy="4670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marR="0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</a:pPr>
            <a:r>
              <a:rPr lang="fr-FR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Transitivité :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133"/>
              <a:buFont typeface="Arial"/>
              <a:buNone/>
            </a:pPr>
            <a:r>
              <a:rPr lang="fr-FR" sz="2133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fr-FR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-&gt; B -&gt; </a:t>
            </a:r>
            <a:r>
              <a:rPr lang="fr-FR" sz="2133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fr-FR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devient </a:t>
            </a:r>
            <a:r>
              <a:rPr lang="fr-FR" sz="2133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fr-FR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-&gt; </a:t>
            </a:r>
            <a:r>
              <a:rPr lang="fr-FR" sz="2133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  <a:p>
            <a: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133"/>
              <a:buFont typeface="Arial"/>
              <a:buNone/>
            </a:pPr>
            <a:endParaRPr sz="2133" b="0" i="0" u="none" strike="noStrike" cap="none">
              <a:solidFill>
                <a:srgbClr val="34B5A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7"/>
          <p:cNvSpPr txBox="1"/>
          <p:nvPr/>
        </p:nvSpPr>
        <p:spPr>
          <a:xfrm>
            <a:off x="5141454" y="2626762"/>
            <a:ext cx="4527008" cy="4670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marR="0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</a:pPr>
            <a:r>
              <a:rPr lang="fr-FR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Récursivement : </a:t>
            </a:r>
            <a:endParaRPr/>
          </a:p>
          <a:p>
            <a: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133"/>
              <a:buFont typeface="Arial"/>
              <a:buNone/>
            </a:pPr>
            <a:endParaRPr sz="2133" b="0" i="0" u="none" strike="noStrike" cap="none">
              <a:solidFill>
                <a:srgbClr val="34B5A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9445" y="2932386"/>
            <a:ext cx="2707945" cy="362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7" descr="Une image contenant diagramme, ligne, conception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2656" y="2786853"/>
            <a:ext cx="3638046" cy="3741487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27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29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52400" y="1916868"/>
            <a:ext cx="11895770" cy="4731938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29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Orienter le graphe et récupérer les parents de chaque individu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596" name="Google Shape;596;p29"/>
          <p:cNvSpPr txBox="1">
            <a:spLocks noGrp="1"/>
          </p:cNvSpPr>
          <p:nvPr>
            <p:ph type="title"/>
          </p:nvPr>
        </p:nvSpPr>
        <p:spPr>
          <a:xfrm>
            <a:off x="377583" y="912524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Traîtement des lignes</a:t>
            </a:r>
            <a:endParaRPr sz="2400"/>
          </a:p>
        </p:txBody>
      </p:sp>
      <p:sp>
        <p:nvSpPr>
          <p:cNvPr id="597" name="Google Shape;597;p29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9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6591" y="1789119"/>
            <a:ext cx="5064187" cy="506888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00" name="Google Shape;600;p29"/>
          <p:cNvSpPr/>
          <p:nvPr/>
        </p:nvSpPr>
        <p:spPr>
          <a:xfrm>
            <a:off x="7808678" y="1842850"/>
            <a:ext cx="4079062" cy="4826243"/>
          </a:xfrm>
          <a:prstGeom prst="leftBrace">
            <a:avLst>
              <a:gd name="adj1" fmla="val 2839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29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"/>
          <p:cNvSpPr/>
          <p:nvPr/>
        </p:nvSpPr>
        <p:spPr>
          <a:xfrm>
            <a:off x="1583513" y="613229"/>
            <a:ext cx="9012935" cy="230833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3180" y="818146"/>
            <a:ext cx="2604058" cy="201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 l="26374" r="18500"/>
          <a:stretch/>
        </p:blipFill>
        <p:spPr>
          <a:xfrm>
            <a:off x="5443990" y="4882870"/>
            <a:ext cx="457062" cy="42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1983" y="716589"/>
            <a:ext cx="3063112" cy="195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4816" y="673211"/>
            <a:ext cx="2865575" cy="205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4">
            <a:alphaModFix/>
          </a:blip>
          <a:srcRect l="26374" r="18500"/>
          <a:stretch/>
        </p:blipFill>
        <p:spPr>
          <a:xfrm>
            <a:off x="75586" y="3133430"/>
            <a:ext cx="1058270" cy="106785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"/>
          <p:cNvSpPr txBox="1"/>
          <p:nvPr/>
        </p:nvSpPr>
        <p:spPr>
          <a:xfrm>
            <a:off x="3838625" y="2265672"/>
            <a:ext cx="1043190" cy="65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Family</a:t>
            </a:r>
            <a:endParaRPr sz="1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/>
          </a:p>
        </p:txBody>
      </p:sp>
      <p:cxnSp>
        <p:nvCxnSpPr>
          <p:cNvPr id="127" name="Google Shape;127;p2"/>
          <p:cNvCxnSpPr>
            <a:stCxn id="120" idx="2"/>
            <a:endCxn id="125" idx="0"/>
          </p:cNvCxnSpPr>
          <p:nvPr/>
        </p:nvCxnSpPr>
        <p:spPr>
          <a:xfrm rot="5400000">
            <a:off x="3241481" y="284861"/>
            <a:ext cx="211800" cy="5485200"/>
          </a:xfrm>
          <a:prstGeom prst="bentConnector3">
            <a:avLst>
              <a:gd name="adj1" fmla="val 50016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2"/>
          <p:cNvCxnSpPr>
            <a:stCxn id="129" idx="1"/>
          </p:cNvCxnSpPr>
          <p:nvPr/>
        </p:nvCxnSpPr>
        <p:spPr>
          <a:xfrm rot="10800000">
            <a:off x="1133724" y="3952332"/>
            <a:ext cx="17895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30" name="Google Shape;13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586" y="4721233"/>
            <a:ext cx="11219688" cy="212724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"/>
          <p:cNvSpPr/>
          <p:nvPr/>
        </p:nvSpPr>
        <p:spPr>
          <a:xfrm>
            <a:off x="2923224" y="3703376"/>
            <a:ext cx="2520766" cy="49791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F46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Clinical DATA</a:t>
            </a:r>
            <a:endParaRPr/>
          </a:p>
        </p:txBody>
      </p:sp>
      <p:cxnSp>
        <p:nvCxnSpPr>
          <p:cNvPr id="131" name="Google Shape;131;p2"/>
          <p:cNvCxnSpPr/>
          <p:nvPr/>
        </p:nvCxnSpPr>
        <p:spPr>
          <a:xfrm flipH="1">
            <a:off x="603152" y="4300099"/>
            <a:ext cx="1569" cy="345053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2" name="Google Shape;132;p2"/>
          <p:cNvSpPr/>
          <p:nvPr/>
        </p:nvSpPr>
        <p:spPr>
          <a:xfrm>
            <a:off x="75586" y="5696712"/>
            <a:ext cx="6526382" cy="1097280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/>
          <p:nvPr/>
        </p:nvSpPr>
        <p:spPr>
          <a:xfrm>
            <a:off x="6675120" y="5696712"/>
            <a:ext cx="3429000" cy="1097280"/>
          </a:xfrm>
          <a:prstGeom prst="rect">
            <a:avLst/>
          </a:prstGeom>
          <a:noFill/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72448" y="5578474"/>
            <a:ext cx="1774640" cy="103935"/>
          </a:xfrm>
          <a:prstGeom prst="rect">
            <a:avLst/>
          </a:prstGeom>
          <a:noFill/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"/>
          <p:cNvSpPr/>
          <p:nvPr/>
        </p:nvSpPr>
        <p:spPr>
          <a:xfrm>
            <a:off x="10177272" y="5696712"/>
            <a:ext cx="1118002" cy="109728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"/>
          <p:cNvSpPr/>
          <p:nvPr/>
        </p:nvSpPr>
        <p:spPr>
          <a:xfrm>
            <a:off x="72448" y="4814888"/>
            <a:ext cx="1061408" cy="749282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 txBox="1"/>
          <p:nvPr/>
        </p:nvSpPr>
        <p:spPr>
          <a:xfrm>
            <a:off x="1824860" y="5102305"/>
            <a:ext cx="28664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Input file for CANRISK model</a:t>
            </a:r>
            <a:endParaRPr/>
          </a:p>
        </p:txBody>
      </p:sp>
      <p:pic>
        <p:nvPicPr>
          <p:cNvPr id="138" name="Google Shape;138;p2"/>
          <p:cNvPicPr preferRelativeResize="0"/>
          <p:nvPr/>
        </p:nvPicPr>
        <p:blipFill rotWithShape="1">
          <a:blip r:embed="rId8">
            <a:alphaModFix/>
          </a:blip>
          <a:srcRect t="24356"/>
          <a:stretch/>
        </p:blipFill>
        <p:spPr>
          <a:xfrm>
            <a:off x="4756408" y="4835672"/>
            <a:ext cx="2299782" cy="73836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u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"/>
          <p:cNvSpPr/>
          <p:nvPr/>
        </p:nvSpPr>
        <p:spPr>
          <a:xfrm>
            <a:off x="7110020" y="3587530"/>
            <a:ext cx="5075840" cy="149406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1800">
                <a:solidFill>
                  <a:srgbClr val="0E0E0E"/>
                </a:solidFill>
              </a:rPr>
              <a:t>Bien que des modèles de prédiction comme </a:t>
            </a:r>
            <a:r>
              <a:rPr lang="fr-FR" sz="1800" err="1">
                <a:solidFill>
                  <a:srgbClr val="0E0E0E"/>
                </a:solidFill>
              </a:rPr>
              <a:t>CanRisk</a:t>
            </a:r>
            <a:r>
              <a:rPr lang="fr-FR" sz="1800">
                <a:solidFill>
                  <a:srgbClr val="0E0E0E"/>
                </a:solidFill>
              </a:rPr>
              <a:t> existent, leur utilisation est limitée par la nécessité d’un encodage manuel, long et complexe des informations.</a:t>
            </a:r>
            <a:endParaRPr lang="en-US"/>
          </a:p>
        </p:txBody>
      </p:sp>
      <p:sp>
        <p:nvSpPr>
          <p:cNvPr id="144" name="Google Shape;144;p2"/>
          <p:cNvSpPr/>
          <p:nvPr/>
        </p:nvSpPr>
        <p:spPr>
          <a:xfrm>
            <a:off x="81956" y="-1166217"/>
            <a:ext cx="6894576" cy="178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fr-FR" sz="2800" b="1" u="none">
                <a:solidFill>
                  <a:schemeClr val="dk1"/>
                </a:solidFill>
              </a:rPr>
              <a:t>Contexte &amp; Motivation </a:t>
            </a:r>
            <a:r>
              <a:rPr lang="fr-FR" sz="2400" b="1" u="none">
                <a:solidFill>
                  <a:schemeClr val="dk1"/>
                </a:solidFill>
              </a:rPr>
              <a:t> </a:t>
            </a:r>
            <a:endParaRPr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DD5ABBD-027B-BB68-09A7-50283A2FD4A1}"/>
              </a:ext>
            </a:extLst>
          </p:cNvPr>
          <p:cNvCxnSpPr/>
          <p:nvPr/>
        </p:nvCxnSpPr>
        <p:spPr>
          <a:xfrm flipH="1">
            <a:off x="7084391" y="5068956"/>
            <a:ext cx="347871" cy="309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Google Shape;142;p2"/>
          <p:cNvSpPr/>
          <p:nvPr/>
        </p:nvSpPr>
        <p:spPr>
          <a:xfrm>
            <a:off x="6813942" y="3362430"/>
            <a:ext cx="5267603" cy="134903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2000">
                <a:solidFill>
                  <a:srgbClr val="0E0E0E"/>
                </a:solidFill>
              </a:rPr>
              <a:t>Les arbres sont souvent stockés sous des formats non exploitables et présentent une qualité hétérogène, compliquant encore davantage le processus.</a:t>
            </a:r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4CF695A-571E-EBD4-45CA-CA3A1380490D}"/>
              </a:ext>
            </a:extLst>
          </p:cNvPr>
          <p:cNvCxnSpPr/>
          <p:nvPr/>
        </p:nvCxnSpPr>
        <p:spPr>
          <a:xfrm>
            <a:off x="7702825" y="2926521"/>
            <a:ext cx="1695174" cy="41413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B873FB6-F423-A831-9270-2618B881FA37}"/>
              </a:ext>
            </a:extLst>
          </p:cNvPr>
          <p:cNvSpPr/>
          <p:nvPr/>
        </p:nvSpPr>
        <p:spPr>
          <a:xfrm>
            <a:off x="6559827" y="3362738"/>
            <a:ext cx="5610087" cy="14963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>
                <a:solidFill>
                  <a:schemeClr val="tx1"/>
                </a:solidFill>
              </a:rPr>
              <a:t>développer</a:t>
            </a:r>
            <a:r>
              <a:rPr lang="en-US" sz="2000">
                <a:solidFill>
                  <a:schemeClr val="tx1"/>
                </a:solidFill>
              </a:rPr>
              <a:t> un </a:t>
            </a:r>
            <a:r>
              <a:rPr lang="en-US" sz="2000" err="1">
                <a:solidFill>
                  <a:schemeClr val="tx1"/>
                </a:solidFill>
              </a:rPr>
              <a:t>algorithme</a:t>
            </a:r>
            <a:r>
              <a:rPr lang="en-US" sz="2000">
                <a:solidFill>
                  <a:schemeClr val="tx1"/>
                </a:solidFill>
              </a:rPr>
              <a:t> capable de </a:t>
            </a:r>
            <a:r>
              <a:rPr lang="en-US" sz="2000" err="1">
                <a:solidFill>
                  <a:schemeClr val="tx1"/>
                </a:solidFill>
              </a:rPr>
              <a:t>systématiser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cet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encodage</a:t>
            </a:r>
            <a:r>
              <a:rPr lang="en-US" sz="2000">
                <a:solidFill>
                  <a:schemeClr val="tx1"/>
                </a:solidFill>
              </a:rPr>
              <a:t> pour </a:t>
            </a:r>
            <a:r>
              <a:rPr lang="en-US" sz="2000" err="1">
                <a:solidFill>
                  <a:schemeClr val="tx1"/>
                </a:solidFill>
              </a:rPr>
              <a:t>accélérer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l’évaluation</a:t>
            </a:r>
            <a:r>
              <a:rPr lang="en-US" sz="2000">
                <a:solidFill>
                  <a:schemeClr val="tx1"/>
                </a:solidFill>
              </a:rPr>
              <a:t> des </a:t>
            </a:r>
            <a:r>
              <a:rPr lang="en-US" sz="2000" err="1">
                <a:solidFill>
                  <a:schemeClr val="tx1"/>
                </a:solidFill>
              </a:rPr>
              <a:t>risques</a:t>
            </a:r>
            <a:r>
              <a:rPr lang="en-US" sz="2000">
                <a:solidFill>
                  <a:schemeClr val="tx1"/>
                </a:solidFill>
              </a:rPr>
              <a:t> et </a:t>
            </a:r>
            <a:r>
              <a:rPr lang="en-US" sz="2000" err="1">
                <a:solidFill>
                  <a:schemeClr val="tx1"/>
                </a:solidFill>
              </a:rPr>
              <a:t>améliorer</a:t>
            </a:r>
            <a:r>
              <a:rPr lang="en-US" sz="2000">
                <a:solidFill>
                  <a:schemeClr val="tx1"/>
                </a:solidFill>
              </a:rPr>
              <a:t> le conseil </a:t>
            </a:r>
            <a:r>
              <a:rPr lang="en-US" sz="2000" err="1">
                <a:solidFill>
                  <a:schemeClr val="tx1"/>
                </a:solidFill>
              </a:rPr>
              <a:t>génétique</a:t>
            </a:r>
            <a:endParaRPr lang="en-US" sz="200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37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2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30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52400" y="1916868"/>
            <a:ext cx="11895770" cy="4731938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30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Résultat de sortie sur un arbre numérique scanné 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608" name="Google Shape;608;p30"/>
          <p:cNvSpPr txBox="1">
            <a:spLocks noGrp="1"/>
          </p:cNvSpPr>
          <p:nvPr>
            <p:ph type="title"/>
          </p:nvPr>
        </p:nvSpPr>
        <p:spPr>
          <a:xfrm>
            <a:off x="377583" y="912524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Résultats finaux</a:t>
            </a:r>
            <a:endParaRPr sz="2400"/>
          </a:p>
        </p:txBody>
      </p:sp>
      <p:sp>
        <p:nvSpPr>
          <p:cNvPr id="609" name="Google Shape;609;p30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0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0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1"/>
          <p:cNvSpPr txBox="1">
            <a:spLocks noGrp="1"/>
          </p:cNvSpPr>
          <p:nvPr>
            <p:ph type="body" idx="1"/>
          </p:nvPr>
        </p:nvSpPr>
        <p:spPr>
          <a:xfrm>
            <a:off x="488433" y="1685492"/>
            <a:ext cx="115182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 sz="2100"/>
              <a:t>Nous avons fait la </a:t>
            </a:r>
            <a:r>
              <a:rPr lang="fr-FR" sz="2100" u="sng"/>
              <a:t>démonstration d’une preuve de faisabilité</a:t>
            </a:r>
            <a:endParaRPr/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 sz="2100"/>
              <a:t>C’est un </a:t>
            </a:r>
            <a:r>
              <a:rPr lang="fr-FR" sz="2100" b="1"/>
              <a:t>gain de temps </a:t>
            </a:r>
            <a:r>
              <a:rPr lang="fr-FR" sz="2100"/>
              <a:t>potentiel </a:t>
            </a:r>
            <a:r>
              <a:rPr lang="fr-FR" sz="2100" b="1"/>
              <a:t>non négligeable </a:t>
            </a:r>
            <a:r>
              <a:rPr lang="fr-FR" sz="2100"/>
              <a:t>en routine clinique</a:t>
            </a:r>
            <a:endParaRPr/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 sz="2100" b="1"/>
              <a:t>Permettrait d’exploiter des données </a:t>
            </a:r>
            <a:r>
              <a:rPr lang="fr-FR" sz="2100" b="1" u="sng"/>
              <a:t>non pleinement utilisées</a:t>
            </a:r>
            <a:r>
              <a:rPr lang="fr-FR" sz="2100"/>
              <a:t> et </a:t>
            </a:r>
            <a:r>
              <a:rPr lang="fr-FR" sz="2100" b="1"/>
              <a:t>faire avancer la recherche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</a:pPr>
            <a:endParaRPr/>
          </a:p>
        </p:txBody>
      </p:sp>
      <p:sp>
        <p:nvSpPr>
          <p:cNvPr id="617" name="Google Shape;617;p31"/>
          <p:cNvSpPr txBox="1">
            <a:spLocks noGrp="1"/>
          </p:cNvSpPr>
          <p:nvPr>
            <p:ph type="title"/>
          </p:nvPr>
        </p:nvSpPr>
        <p:spPr>
          <a:xfrm>
            <a:off x="377583" y="912524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Conclusion</a:t>
            </a:r>
            <a:endParaRPr/>
          </a:p>
        </p:txBody>
      </p:sp>
      <p:sp>
        <p:nvSpPr>
          <p:cNvPr id="618" name="Google Shape;618;p31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1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p31"/>
          <p:cNvPicPr preferRelativeResize="0"/>
          <p:nvPr/>
        </p:nvPicPr>
        <p:blipFill>
          <a:blip r:embed="rId3"/>
          <a:srcRect/>
          <a:stretch/>
        </p:blipFill>
        <p:spPr>
          <a:xfrm>
            <a:off x="2309097" y="3183456"/>
            <a:ext cx="7280816" cy="3446253"/>
          </a:xfrm>
          <a:prstGeom prst="rect">
            <a:avLst/>
          </a:prstGeom>
          <a:noFill/>
          <a:ln w="53975" cap="rnd" cmpd="sng">
            <a:solidFill>
              <a:schemeClr val="accent1"/>
            </a:solidFill>
            <a:prstDash val="solid"/>
            <a:bevel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2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 Peaufiner la solution pour les arbres manuscrits </a:t>
            </a:r>
            <a:endParaRPr/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 Création de jeux de données synthétiques ajustés sur les données médicales </a:t>
            </a:r>
            <a:endParaRPr/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 Exploiter les informations de légendes : méta-</a:t>
            </a:r>
            <a:r>
              <a:rPr lang="fr-FR" err="1"/>
              <a:t>learning</a:t>
            </a:r>
            <a:endParaRPr lang="fr-FR"/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 Améliorer la classification (LLM corpus médical : </a:t>
            </a:r>
            <a:r>
              <a:rPr lang="fr-FR" err="1"/>
              <a:t>BioBert</a:t>
            </a:r>
            <a:r>
              <a:rPr lang="fr-FR"/>
              <a:t>)</a:t>
            </a:r>
            <a:endParaRPr/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 Vers une généralisation des calculs de risque de cancer personnalisés</a:t>
            </a:r>
            <a:endParaRPr/>
          </a:p>
          <a:p>
            <a:pPr marL="227965" lvl="0" indent="-9251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</a:pPr>
            <a:endParaRPr/>
          </a:p>
        </p:txBody>
      </p:sp>
      <p:sp>
        <p:nvSpPr>
          <p:cNvPr id="627" name="Google Shape;627;p32"/>
          <p:cNvSpPr txBox="1">
            <a:spLocks noGrp="1"/>
          </p:cNvSpPr>
          <p:nvPr>
            <p:ph type="title"/>
          </p:nvPr>
        </p:nvSpPr>
        <p:spPr>
          <a:xfrm>
            <a:off x="377583" y="912524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Perspectives</a:t>
            </a:r>
            <a:endParaRPr/>
          </a:p>
        </p:txBody>
      </p:sp>
      <p:sp>
        <p:nvSpPr>
          <p:cNvPr id="628" name="Google Shape;628;p32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32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32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32"/>
          <p:cNvSpPr txBox="1"/>
          <p:nvPr/>
        </p:nvSpPr>
        <p:spPr>
          <a:xfrm>
            <a:off x="516047" y="3590348"/>
            <a:ext cx="90760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Exemple : création de données synthétiques pour l’entraînement à la détection de figures  </a:t>
            </a:r>
            <a:endParaRPr/>
          </a:p>
        </p:txBody>
      </p:sp>
      <p:pic>
        <p:nvPicPr>
          <p:cNvPr id="632" name="Google Shape;63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275" y="4230325"/>
            <a:ext cx="3425223" cy="244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0734" y="4074142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2" descr="A number of numbers on a whit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5670" y="4706647"/>
            <a:ext cx="3016183" cy="1441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3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Merci de votre attention ! Des questions ?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640" name="Google Shape;640;p33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33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2" name="Google Shape;64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2834" y="2280170"/>
            <a:ext cx="1605632" cy="1605633"/>
          </a:xfrm>
          <a:custGeom>
            <a:avLst/>
            <a:gdLst/>
            <a:ahLst/>
            <a:cxnLst/>
            <a:rect l="l" t="t" r="r" b="b"/>
            <a:pathLst>
              <a:path w="1838528" h="1838528" extrusionOk="0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43" name="Google Shape;64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162" y="2284298"/>
            <a:ext cx="1605633" cy="1597377"/>
          </a:xfrm>
          <a:custGeom>
            <a:avLst/>
            <a:gdLst/>
            <a:ahLst/>
            <a:cxnLst/>
            <a:rect l="l" t="t" r="r" b="b"/>
            <a:pathLst>
              <a:path w="1838528" h="1838528" extrusionOk="0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44" name="Google Shape;644;p33" descr="Une image contenant Visage humain, personne, mur, portrait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7390" y="2178388"/>
            <a:ext cx="1605633" cy="1605633"/>
          </a:xfrm>
          <a:custGeom>
            <a:avLst/>
            <a:gdLst/>
            <a:ahLst/>
            <a:cxnLst/>
            <a:rect l="l" t="t" r="r" b="b"/>
            <a:pathLst>
              <a:path w="1838528" h="1838528" extrusionOk="0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45" name="Google Shape;645;p33"/>
          <p:cNvSpPr txBox="1"/>
          <p:nvPr/>
        </p:nvSpPr>
        <p:spPr>
          <a:xfrm>
            <a:off x="1003915" y="4304149"/>
            <a:ext cx="3086135" cy="236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marR="0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fr-FR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Imane JAGOUR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fr-FR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 2 IA Santé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fr-FR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Université de Caen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imane.jagour@etu.unicaen.fr</a:t>
            </a:r>
            <a:endParaRPr sz="2133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</a:pPr>
            <a:endParaRPr sz="21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33"/>
          <p:cNvSpPr txBox="1"/>
          <p:nvPr/>
        </p:nvSpPr>
        <p:spPr>
          <a:xfrm>
            <a:off x="4366629" y="4304149"/>
            <a:ext cx="3388415" cy="236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marR="0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fr-FR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Amirath OROU-GUIDOU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fr-FR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 2 IA Santé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fr-FR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Université de Caen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https://github.com/Amirath6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22012235@etu.unicaen.fr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33"/>
          <p:cNvSpPr txBox="1"/>
          <p:nvPr/>
        </p:nvSpPr>
        <p:spPr>
          <a:xfrm>
            <a:off x="8333903" y="4304149"/>
            <a:ext cx="3649477" cy="236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marR="0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</a:pPr>
            <a:r>
              <a:rPr lang="fr-FR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Romain ANDRES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</a:pPr>
            <a:r>
              <a:rPr lang="fr-FR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 2 IA Santé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</a:pPr>
            <a:r>
              <a:rPr lang="fr-FR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Université de Caen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https://vendenix.github.io/portfolio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fr-FR" sz="180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romain.andres@etu.unicaen.fr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5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</a:pPr>
            <a:endParaRPr/>
          </a:p>
        </p:txBody>
      </p:sp>
      <p:sp>
        <p:nvSpPr>
          <p:cNvPr id="667" name="Google Shape;667;p35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Annexe : Extraction des images</a:t>
            </a:r>
            <a:endParaRPr/>
          </a:p>
        </p:txBody>
      </p:sp>
      <p:sp>
        <p:nvSpPr>
          <p:cNvPr id="668" name="Google Shape;668;p35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5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5"/>
          <p:cNvSpPr/>
          <p:nvPr/>
        </p:nvSpPr>
        <p:spPr>
          <a:xfrm>
            <a:off x="2886075" y="2497060"/>
            <a:ext cx="1414463" cy="29296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5"/>
          <p:cNvSpPr/>
          <p:nvPr/>
        </p:nvSpPr>
        <p:spPr>
          <a:xfrm>
            <a:off x="3372825" y="5093096"/>
            <a:ext cx="571500" cy="18184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5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574" y="1179688"/>
            <a:ext cx="8261192" cy="567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6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</a:pPr>
            <a:endParaRPr/>
          </a:p>
        </p:txBody>
      </p:sp>
      <p:sp>
        <p:nvSpPr>
          <p:cNvPr id="679" name="Google Shape;679;p36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Annexe : Extraction des images</a:t>
            </a:r>
            <a:endParaRPr/>
          </a:p>
        </p:txBody>
      </p:sp>
      <p:sp>
        <p:nvSpPr>
          <p:cNvPr id="680" name="Google Shape;680;p36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36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36"/>
          <p:cNvSpPr/>
          <p:nvPr/>
        </p:nvSpPr>
        <p:spPr>
          <a:xfrm>
            <a:off x="2886075" y="2497060"/>
            <a:ext cx="1414463" cy="29296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36"/>
          <p:cNvSpPr/>
          <p:nvPr/>
        </p:nvSpPr>
        <p:spPr>
          <a:xfrm>
            <a:off x="3372825" y="5093096"/>
            <a:ext cx="571500" cy="18184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6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969" y="1170416"/>
            <a:ext cx="7488402" cy="5687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7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Nos images sont trop grandes ! (5000x2000 ordre de grandeur) -&gt; Transformations</a:t>
            </a:r>
            <a:endParaRPr/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Améliration du contraste (Binarisation)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691" name="Google Shape;691;p37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Annexe : Preprocessing traîtement des lignes</a:t>
            </a:r>
            <a:endParaRPr sz="2400"/>
          </a:p>
        </p:txBody>
      </p:sp>
      <p:sp>
        <p:nvSpPr>
          <p:cNvPr id="692" name="Google Shape;692;p37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7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4" name="Google Shape;69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1900" y="1982243"/>
            <a:ext cx="4864100" cy="29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37"/>
          <p:cNvSpPr/>
          <p:nvPr/>
        </p:nvSpPr>
        <p:spPr>
          <a:xfrm>
            <a:off x="2886075" y="2497060"/>
            <a:ext cx="1414463" cy="29296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37"/>
          <p:cNvSpPr txBox="1"/>
          <p:nvPr/>
        </p:nvSpPr>
        <p:spPr>
          <a:xfrm>
            <a:off x="3033476" y="2358559"/>
            <a:ext cx="198291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 LSD 1280x1280</a:t>
            </a:r>
            <a:endParaRPr/>
          </a:p>
        </p:txBody>
      </p:sp>
      <p:sp>
        <p:nvSpPr>
          <p:cNvPr id="697" name="Google Shape;697;p37"/>
          <p:cNvSpPr txBox="1"/>
          <p:nvPr/>
        </p:nvSpPr>
        <p:spPr>
          <a:xfrm>
            <a:off x="904135" y="2121273"/>
            <a:ext cx="25982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Transformation </a:t>
            </a:r>
            <a:r>
              <a:rPr lang="fr-FR" sz="1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down-sizing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7"/>
          <p:cNvSpPr txBox="1"/>
          <p:nvPr/>
        </p:nvSpPr>
        <p:spPr>
          <a:xfrm>
            <a:off x="4592254" y="2121272"/>
            <a:ext cx="242733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Transformation up-scaling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Google Shape;69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3997" y="4925326"/>
            <a:ext cx="1960568" cy="193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2507" y="2839166"/>
            <a:ext cx="5349811" cy="164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99567" y="5093096"/>
            <a:ext cx="1528763" cy="1613694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37"/>
          <p:cNvSpPr/>
          <p:nvPr/>
        </p:nvSpPr>
        <p:spPr>
          <a:xfrm>
            <a:off x="3372825" y="5093096"/>
            <a:ext cx="571500" cy="18184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3" name="Google Shape;703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56437" y="4689786"/>
            <a:ext cx="3433805" cy="1689098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37"/>
          <p:cNvSpPr txBox="1"/>
          <p:nvPr/>
        </p:nvSpPr>
        <p:spPr>
          <a:xfrm>
            <a:off x="6238856" y="2454359"/>
            <a:ext cx="11143846" cy="279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Up-scaling des lignes pour l’image finale :</a:t>
            </a:r>
            <a:endParaRPr/>
          </a:p>
        </p:txBody>
      </p:sp>
      <p:sp>
        <p:nvSpPr>
          <p:cNvPr id="705" name="Google Shape;705;p37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8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594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00"/>
              <a:buFont typeface="Arial"/>
              <a:buChar char="•"/>
            </a:pP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Ground Truth Generation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  <a:endParaRPr/>
          </a:p>
          <a:p>
            <a:pPr marL="685783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1200"/>
              <a:buChar char="•"/>
            </a:pP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Déformation d’image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(“Warping”)       (transformations pour obtenir des perspectives différentes)</a:t>
            </a:r>
            <a:endParaRPr/>
          </a:p>
          <a:p>
            <a:pPr marL="685783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1200"/>
              <a:buChar char="•"/>
            </a:pP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Détection de lignes avec LSD     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(Line Segment Detector Algorithm)</a:t>
            </a:r>
            <a:endParaRPr sz="1200">
              <a:solidFill>
                <a:srgbClr val="0E0E0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783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1200"/>
              <a:buChar char="•"/>
            </a:pP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Conversion en champs de distance et 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d’angle     (lignes transformés en champs de distance d’angles)</a:t>
            </a:r>
            <a:endParaRPr/>
          </a:p>
          <a:p>
            <a:pPr marL="45718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1050"/>
              <a:buNone/>
            </a:pPr>
            <a:r>
              <a:rPr lang="fr-FR" sz="105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Ces champs indiquent respectivement la distance de chaque pixel par rapport aux lignes et l’orientation des lignes. </a:t>
            </a:r>
            <a:endParaRPr/>
          </a:p>
          <a:p>
            <a:pPr marL="45718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1050"/>
              <a:buNone/>
            </a:pPr>
            <a:r>
              <a:rPr lang="fr-FR" sz="105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Cela permet de créer une “carte” qui encode les informations sur la position et l’angle des lignes.</a:t>
            </a:r>
            <a:endParaRPr/>
          </a:p>
          <a:p>
            <a:pPr marL="45718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1200"/>
              <a:buNone/>
            </a:pPr>
            <a:endParaRPr sz="1200">
              <a:solidFill>
                <a:srgbClr val="0E0E0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0E0E"/>
              </a:buClr>
              <a:buSzPts val="1200"/>
              <a:buFont typeface="Arial"/>
              <a:buChar char="•"/>
            </a:pP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Agrégation des données        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(Combiner les perspectives déformées)</a:t>
            </a:r>
            <a:endParaRPr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0E0E"/>
              </a:buClr>
              <a:buSzPts val="1200"/>
              <a:buFont typeface="Arial"/>
              <a:buChar char="•"/>
            </a:pP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Attraction Field Prediction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         </a:t>
            </a:r>
            <a:endParaRPr/>
          </a:p>
          <a:p>
            <a:pPr marL="685783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1200"/>
              <a:buChar char="•"/>
            </a:pP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Réseau de neurones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pour prédire les </a:t>
            </a: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champs de distance et d’angle       </a:t>
            </a:r>
            <a:r>
              <a:rPr lang="fr-FR" sz="11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(Réseau de neurones qu’on apprend pour prédire les champs de distance et d’angle, prédire les cartes)</a:t>
            </a:r>
            <a:endParaRPr sz="1100">
              <a:solidFill>
                <a:srgbClr val="0E0E0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783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1200"/>
              <a:buChar char="•"/>
            </a:pP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Gradient d’image profond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pour une représentation plus précise. </a:t>
            </a: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IMPORTANT -&gt; créer un gradient d’image via les champs de distance et d’angle, cela représente les lignes avec plus de fiabilité</a:t>
            </a:r>
            <a:endParaRPr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0E0E"/>
              </a:buClr>
              <a:buSzPts val="1200"/>
              <a:buFont typeface="Arial"/>
              <a:buChar char="•"/>
            </a:pP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Extraction de Segments de Lignes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  <a:endParaRPr/>
          </a:p>
          <a:p>
            <a:pPr marL="685783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1200"/>
              <a:buChar char="•"/>
            </a:pP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Utilisation de </a:t>
            </a: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LSD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sur les cartes améliorées          (On re-applique LSD sur les cartes améliorées plus détaillées)</a:t>
            </a:r>
            <a:endParaRPr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0E0E"/>
              </a:buClr>
              <a:buSzPts val="1200"/>
              <a:buFont typeface="Arial"/>
              <a:buChar char="•"/>
            </a:pP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Affinement des Lignes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  <a:endParaRPr/>
          </a:p>
          <a:p>
            <a:pPr marL="685783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1200"/>
              <a:buChar char="•"/>
            </a:pP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Réglage des segments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avec les champs de distance et d’angle         (Corriger les erreurs grâce aux champs de distance et d’angle)</a:t>
            </a:r>
            <a:endParaRPr/>
          </a:p>
          <a:p>
            <a:pPr marL="685783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1200"/>
              <a:buChar char="•"/>
            </a:pP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Précision et cohérence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des lignes détectées                                        (Garantir que les lignes sont cohérentes dans l’image finale, continues etc)</a:t>
            </a:r>
            <a:endParaRPr/>
          </a:p>
          <a:p>
            <a:pPr marL="227965" lvl="0" indent="-1517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 b="1"/>
          </a:p>
        </p:txBody>
      </p:sp>
      <p:sp>
        <p:nvSpPr>
          <p:cNvPr id="711" name="Google Shape;711;p38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fr-FR" sz="1800"/>
              <a:t>Annexe : DeepLSD</a:t>
            </a:r>
            <a:endParaRPr sz="1800"/>
          </a:p>
        </p:txBody>
      </p:sp>
      <p:sp>
        <p:nvSpPr>
          <p:cNvPr id="712" name="Google Shape;712;p38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38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4" name="Google Shape;71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467" y="735669"/>
            <a:ext cx="3820480" cy="115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3404" y="2059436"/>
            <a:ext cx="3078011" cy="1161513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8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9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DeepLSD : Une approche hybride pour détecter des lignes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722" name="Google Shape;722;p39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Traîtement des lignes</a:t>
            </a:r>
            <a:endParaRPr sz="2400"/>
          </a:p>
        </p:txBody>
      </p:sp>
      <p:sp>
        <p:nvSpPr>
          <p:cNvPr id="723" name="Google Shape;723;p39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39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5" name="Google Shape;72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188" y="1604231"/>
            <a:ext cx="9105963" cy="4711601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39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0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/>
              <a:t>Suppression des nœuds inutiles </a:t>
            </a:r>
            <a:endParaRPr/>
          </a:p>
          <a:p>
            <a:pPr marL="45718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133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732" name="Google Shape;732;p40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/>
              <a:t>Annexe : traîtement des noeuds inutiles</a:t>
            </a:r>
            <a:endParaRPr/>
          </a:p>
        </p:txBody>
      </p:sp>
      <p:sp>
        <p:nvSpPr>
          <p:cNvPr id="733" name="Google Shape;733;p40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40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336" y="1859938"/>
            <a:ext cx="4998062" cy="499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5166" y="1473620"/>
            <a:ext cx="5264727" cy="538438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40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/>
          </p:nvPr>
        </p:nvSpPr>
        <p:spPr>
          <a:xfrm>
            <a:off x="673210" y="682575"/>
            <a:ext cx="50946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 b="1"/>
              <a:t>Objectives</a:t>
            </a:r>
            <a:endParaRPr/>
          </a:p>
        </p:txBody>
      </p:sp>
      <p:sp>
        <p:nvSpPr>
          <p:cNvPr id="151" name="Google Shape;151;p3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3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923" y="207468"/>
            <a:ext cx="1192615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41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41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41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41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41"/>
          <p:cNvSpPr/>
          <p:nvPr/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586478" y="1683756"/>
            <a:ext cx="3115200" cy="23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Play"/>
              <a:buNone/>
            </a:pPr>
            <a:r>
              <a:rPr lang="fr-FR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Annexe : Extraction des informations principales</a:t>
            </a:r>
            <a:endParaRPr/>
          </a:p>
        </p:txBody>
      </p:sp>
      <p:sp>
        <p:nvSpPr>
          <p:cNvPr id="749" name="Google Shape;749;p41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4905052" y="972835"/>
            <a:ext cx="6666833" cy="5009130"/>
            <a:chOff x="0" y="222395"/>
            <a:chExt cx="6666833" cy="5009130"/>
          </a:xfrm>
        </p:grpSpPr>
        <p:sp>
          <p:nvSpPr>
            <p:cNvPr id="751" name="Google Shape;751;p41"/>
            <p:cNvSpPr/>
            <p:nvPr/>
          </p:nvSpPr>
          <p:spPr>
            <a:xfrm>
              <a:off x="0" y="429035"/>
              <a:ext cx="6666833" cy="81585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A0289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 txBox="1"/>
            <p:nvPr/>
          </p:nvSpPr>
          <p:spPr>
            <a:xfrm>
              <a:off x="0" y="429035"/>
              <a:ext cx="6666833" cy="815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7400" tIns="291575" rIns="517400" bIns="995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Passage en minuscules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Suppression des accents ou caractères spéciaux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333341" y="222395"/>
              <a:ext cx="4666783" cy="41327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B4E9D"/>
                </a:gs>
                <a:gs pos="50000">
                  <a:srgbClr val="A62094"/>
                </a:gs>
                <a:gs pos="100000">
                  <a:srgbClr val="96188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 txBox="1"/>
            <p:nvPr/>
          </p:nvSpPr>
          <p:spPr>
            <a:xfrm>
              <a:off x="353516" y="242570"/>
              <a:ext cx="4626433" cy="372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6375" tIns="0" rIns="1763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fr-FR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Nettoyage du texte :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0" y="1527125"/>
              <a:ext cx="6666833" cy="3704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CA62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 txBox="1"/>
            <p:nvPr/>
          </p:nvSpPr>
          <p:spPr>
            <a:xfrm>
              <a:off x="0" y="1527125"/>
              <a:ext cx="6666833" cy="37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7400" tIns="291575" rIns="517400" bIns="995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Nom/Relation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2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Recherches des relations familiales (ex : père, mère, grand-père …)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2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Identification des individus inconnus comme Person_Unknown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Année de naissance (YOB)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2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Détection des années sous format YYYY (ex : "1989")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Âge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2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Directement extrait sous la forme "XX ans".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2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 non disponible, calculé à partir de l'année de naissance et de l'année en cours.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Maladies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2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Identification des pathologies via une fonction de classification dédiée avec Biobert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Statut Décès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2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fr-F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Détection des mentions de décès à l’aide de mots-clés (ex. : "décédé").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33341" y="1320485"/>
              <a:ext cx="4666783" cy="41327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63B150"/>
                </a:gs>
                <a:gs pos="50000">
                  <a:srgbClr val="48AC24"/>
                </a:gs>
                <a:gs pos="100000">
                  <a:srgbClr val="3D9D1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 txBox="1"/>
            <p:nvPr/>
          </p:nvSpPr>
          <p:spPr>
            <a:xfrm>
              <a:off x="353516" y="1340660"/>
              <a:ext cx="4626433" cy="372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6375" tIns="0" rIns="1763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fr-FR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Extraction des champs clés :       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9" name="Google Shape;759;p41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3"/>
          <p:cNvSpPr txBox="1">
            <a:spLocks noGrp="1"/>
          </p:cNvSpPr>
          <p:nvPr>
            <p:ph type="body" idx="1"/>
          </p:nvPr>
        </p:nvSpPr>
        <p:spPr>
          <a:xfrm>
            <a:off x="229327" y="1621272"/>
            <a:ext cx="9509400" cy="43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r>
              <a:rPr lang="fr-FR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Pré-entraînement sur des corpus spécialisés</a:t>
            </a:r>
            <a:r>
              <a:rPr lang="fr-FR" sz="12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fr-FR" sz="12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6851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r>
              <a:rPr lang="fr-FR" sz="1200" b="1">
                <a:solidFill>
                  <a:srgbClr val="000000"/>
                </a:solidFill>
              </a:rPr>
              <a:t>PubMed (4.5B mots)</a:t>
            </a:r>
            <a:r>
              <a:rPr lang="fr-F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: Corpus textuel contenant des articles  scientifiques biomédicaux.</a:t>
            </a:r>
            <a:endParaRPr sz="1200">
              <a:solidFill>
                <a:srgbClr val="0E0E0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165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r>
              <a:rPr lang="fr-FR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PMC (PubMed Central, 13.5B mots)</a:t>
            </a:r>
            <a:r>
              <a:rPr lang="fr-F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: Une base de données d’articles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</a:pPr>
            <a:r>
              <a:rPr lang="fr-F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texte intégral liés à la recherche biomédicale.</a:t>
            </a:r>
            <a:br>
              <a:rPr lang="fr-FR" sz="1200">
                <a:latin typeface="Arial"/>
                <a:ea typeface="Arial"/>
                <a:cs typeface="Arial"/>
                <a:sym typeface="Arial"/>
              </a:rPr>
            </a:b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r>
              <a:rPr lang="fr-FR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Initialisation des Poids (Weight Initialization) : </a:t>
            </a:r>
            <a:endParaRPr/>
          </a:p>
          <a:p>
            <a:pPr marL="685165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fr-FR" sz="1200" b="1">
                <a:solidFill>
                  <a:schemeClr val="dk1"/>
                </a:solidFill>
              </a:rPr>
              <a:t>Point de départ : BERT pré-entraîné</a:t>
            </a:r>
            <a:r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: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365" lvl="2" indent="-2279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000">
                <a:solidFill>
                  <a:schemeClr val="dk1"/>
                </a:solidFill>
              </a:rPr>
              <a:t>BioBERT utilise le modèle </a:t>
            </a:r>
            <a:r>
              <a:rPr lang="fr-FR" sz="1000" b="1">
                <a:solidFill>
                  <a:schemeClr val="dk1"/>
                </a:solidFill>
              </a:rPr>
              <a:t>BERT de Google</a:t>
            </a:r>
            <a:r>
              <a:rPr lang="fr-FR" sz="1000">
                <a:solidFill>
                  <a:schemeClr val="dk1"/>
                </a:solidFill>
              </a:rPr>
              <a:t> comme base.</a:t>
            </a:r>
            <a:endParaRPr>
              <a:solidFill>
                <a:schemeClr val="dk1"/>
              </a:solidFill>
            </a:endParaRPr>
          </a:p>
          <a:p>
            <a:pPr marL="1142365" lvl="2" indent="-2279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-FR" sz="1100">
                <a:solidFill>
                  <a:schemeClr val="dk1"/>
                </a:solidFill>
              </a:rPr>
              <a:t>Cela signifie que BioBERT hérite des connaissances générales sur le langage naturel acquises 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fr-FR" sz="1100">
                <a:solidFill>
                  <a:schemeClr val="dk1"/>
                </a:solidFill>
              </a:rPr>
              <a:t>par BERT.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fr-FR" sz="1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Pré-entraînement de BioBERT 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685165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fr-FR" sz="1200" b="1">
                <a:solidFill>
                  <a:schemeClr val="dk1"/>
                </a:solidFill>
              </a:rPr>
              <a:t>Adaptation au domaine biomédical</a:t>
            </a:r>
            <a:r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: </a:t>
            </a:r>
            <a:endParaRPr sz="2100">
              <a:solidFill>
                <a:schemeClr val="dk1"/>
              </a:solidFill>
            </a:endParaRPr>
          </a:p>
          <a:p>
            <a:pPr marL="1142365" lvl="2" indent="-2279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</a:pPr>
            <a:r>
              <a:rPr lang="fr-FR" sz="900">
                <a:solidFill>
                  <a:srgbClr val="000000"/>
                </a:solidFill>
              </a:rPr>
              <a:t>BioBERT est affiné sur les corpus biomédicaux (PubMed et PMC).</a:t>
            </a:r>
            <a:endParaRPr/>
          </a:p>
          <a:p>
            <a:pPr marL="1142365" lvl="2" indent="-2279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-FR" sz="1100">
                <a:solidFill>
                  <a:schemeClr val="dk1"/>
                </a:solidFill>
              </a:rPr>
              <a:t>Les poids du modèle BERT sont ajustés pour capturer les nuances du langage médical.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165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fr-FR" sz="1300" b="1">
                <a:solidFill>
                  <a:schemeClr val="dk1"/>
                </a:solidFill>
              </a:rPr>
              <a:t>Structure</a:t>
            </a:r>
            <a:r>
              <a:rPr lang="fr-FR" sz="1300">
                <a:solidFill>
                  <a:schemeClr val="dk1"/>
                </a:solidFill>
              </a:rPr>
              <a:t> :</a:t>
            </a:r>
            <a:endParaRPr sz="1100">
              <a:solidFill>
                <a:schemeClr val="dk1"/>
              </a:solidFill>
            </a:endParaRPr>
          </a:p>
          <a:p>
            <a:pPr marL="1142365" lvl="2" indent="-2279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fr-FR" sz="1000">
                <a:solidFill>
                  <a:schemeClr val="dk1"/>
                </a:solidFill>
              </a:rPr>
              <a:t>Les blocs "Trm" représentent les </a:t>
            </a:r>
            <a:r>
              <a:rPr lang="fr-FR" sz="1000" b="1">
                <a:solidFill>
                  <a:schemeClr val="dk1"/>
                </a:solidFill>
              </a:rPr>
              <a:t>couches Transformer</a:t>
            </a:r>
            <a:r>
              <a:rPr lang="fr-FR" sz="1000">
                <a:solidFill>
                  <a:schemeClr val="dk1"/>
                </a:solidFill>
              </a:rPr>
              <a:t>, qui analysent les relations entre les mots dans une phrase.</a:t>
            </a:r>
            <a:endParaRPr sz="1100">
              <a:solidFill>
                <a:schemeClr val="dk1"/>
              </a:solidFill>
            </a:endParaRPr>
          </a:p>
          <a:p>
            <a:pPr marL="1142365" lvl="2" indent="-2279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-FR" sz="1100">
                <a:solidFill>
                  <a:schemeClr val="dk1"/>
                </a:solidFill>
              </a:rPr>
              <a:t>Les blocs "E1, E2, ..., EN" correspondent aux embeddings des mots, c’est-à-dire leurs représentations vectorielles apprises par le modèle.</a:t>
            </a:r>
            <a:endParaRPr sz="1100">
              <a:solidFill>
                <a:schemeClr val="dk1"/>
              </a:solidFill>
            </a:endParaRPr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fr-FR" sz="1200" b="1"/>
              <a:t>Spécialisation</a:t>
            </a:r>
            <a:r>
              <a:rPr lang="fr-FR" sz="1200">
                <a:latin typeface="Arial"/>
                <a:ea typeface="Arial"/>
                <a:cs typeface="Arial"/>
                <a:sym typeface="Arial"/>
              </a:rPr>
              <a:t> : Contrairement à BERT standard, BioBERT comprend mieux les termes techniques et les relations biomédicales.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99565" lvl="3" indent="-170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</a:pPr>
            <a:endParaRPr sz="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43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fr-FR" sz="1800"/>
              <a:t>Annexe : Architecture BioBERT</a:t>
            </a:r>
            <a:endParaRPr/>
          </a:p>
        </p:txBody>
      </p:sp>
      <p:sp>
        <p:nvSpPr>
          <p:cNvPr id="776" name="Google Shape;776;p43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43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8" name="Google Shape;778;p43" descr="Une image contenant texte, capture d’écran, diagramme, dessin humoristiqu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7355" y="788233"/>
            <a:ext cx="3875732" cy="264076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79" name="Google Shape;779;p43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5"/>
          <p:cNvSpPr txBox="1">
            <a:spLocks noGrp="1"/>
          </p:cNvSpPr>
          <p:nvPr>
            <p:ph type="body" idx="1"/>
          </p:nvPr>
        </p:nvSpPr>
        <p:spPr>
          <a:xfrm>
            <a:off x="229327" y="1621272"/>
            <a:ext cx="9509400" cy="43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800"/>
              <a:buChar char="•"/>
            </a:pPr>
            <a:r>
              <a:rPr lang="fr-FR" sz="1800" b="1">
                <a:solidFill>
                  <a:srgbClr val="0E0E0E"/>
                </a:solidFill>
              </a:rPr>
              <a:t>DBSCAN</a:t>
            </a:r>
            <a:r>
              <a:rPr lang="fr-FR" sz="1800">
                <a:solidFill>
                  <a:srgbClr val="0E0E0E"/>
                </a:solidFill>
              </a:rPr>
              <a:t> (Density-Based Spatial Clustering of 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0E0E"/>
              </a:buClr>
              <a:buSzPts val="1800"/>
              <a:buNone/>
            </a:pPr>
            <a:r>
              <a:rPr lang="fr-FR" sz="1800">
                <a:solidFill>
                  <a:srgbClr val="0E0E0E"/>
                </a:solidFill>
              </a:rPr>
              <a:t>                      Applications with Noise)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165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Algorithme de clustering basée sur la densité</a:t>
            </a:r>
            <a:endParaRPr sz="1800"/>
          </a:p>
          <a:p>
            <a:pPr marL="685165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fr-FR" sz="1800">
                <a:solidFill>
                  <a:srgbClr val="000000"/>
                </a:solidFill>
              </a:rPr>
              <a:t>Permet d'identifier des régions de haute densité de </a:t>
            </a:r>
            <a:endParaRPr sz="18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fr-FR" sz="1800">
                <a:solidFill>
                  <a:srgbClr val="000000"/>
                </a:solidFill>
              </a:rPr>
              <a:t> points et de séparer ces régions des zones de faible densité.</a:t>
            </a:r>
            <a:endParaRPr sz="1800"/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fr-FR" sz="1800" b="1">
                <a:solidFill>
                  <a:srgbClr val="000000"/>
                </a:solidFill>
              </a:rPr>
              <a:t>Paramètres principaux</a:t>
            </a:r>
            <a:r>
              <a:rPr lang="fr-FR" sz="1800">
                <a:solidFill>
                  <a:srgbClr val="000000"/>
                </a:solidFill>
              </a:rPr>
              <a:t> :</a:t>
            </a:r>
            <a:endParaRPr sz="1800"/>
          </a:p>
          <a:p>
            <a:pPr marL="685165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fr-FR" sz="1800" b="1">
                <a:solidFill>
                  <a:srgbClr val="000000"/>
                </a:solidFill>
              </a:rPr>
              <a:t>Epsilon (ϵ\epsilonϵ)</a:t>
            </a:r>
            <a:r>
              <a:rPr lang="fr-FR" sz="1800">
                <a:solidFill>
                  <a:srgbClr val="000000"/>
                </a:solidFill>
              </a:rPr>
              <a:t> : Distance maximale entre deux points pour qu’ils soient considérés comme voisins.</a:t>
            </a:r>
            <a:endParaRPr sz="1800"/>
          </a:p>
          <a:p>
            <a:pPr marL="685165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FR" sz="1800" b="1">
                <a:solidFill>
                  <a:schemeClr val="dk1"/>
                </a:solidFill>
              </a:rPr>
              <a:t>MinPts</a:t>
            </a:r>
            <a:r>
              <a:rPr lang="fr-FR" sz="1800">
                <a:solidFill>
                  <a:schemeClr val="dk1"/>
                </a:solidFill>
              </a:rPr>
              <a:t> : Nombre minimum de points requis pour qu'une région soit considérée comme un cluster.</a:t>
            </a:r>
            <a:endParaRPr/>
          </a:p>
          <a:p>
            <a:pPr marL="227965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FR" sz="1800" b="1"/>
              <a:t>Classification des points</a:t>
            </a:r>
            <a:r>
              <a:rPr lang="fr-FR" sz="1800"/>
              <a:t> :</a:t>
            </a:r>
            <a:endParaRPr/>
          </a:p>
          <a:p>
            <a:pPr marL="685165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FR" sz="1800" b="1">
                <a:solidFill>
                  <a:schemeClr val="dk1"/>
                </a:solidFill>
              </a:rPr>
              <a:t>Points centraux</a:t>
            </a:r>
            <a:r>
              <a:rPr lang="fr-FR" sz="1800">
                <a:solidFill>
                  <a:schemeClr val="dk1"/>
                </a:solidFill>
              </a:rPr>
              <a:t> : Appartiennent à un cluster et ont au moins MinPts voisins dans un rayon de ϵ\epsilonϵ.</a:t>
            </a:r>
            <a:endParaRPr>
              <a:solidFill>
                <a:schemeClr val="dk1"/>
              </a:solidFill>
            </a:endParaRPr>
          </a:p>
          <a:p>
            <a:pPr marL="685165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fr-FR" sz="1800" b="1">
                <a:solidFill>
                  <a:srgbClr val="000000"/>
                </a:solidFill>
              </a:rPr>
              <a:t>Points de bordure</a:t>
            </a:r>
            <a:r>
              <a:rPr lang="fr-FR" sz="1800">
                <a:solidFill>
                  <a:srgbClr val="000000"/>
                </a:solidFill>
              </a:rPr>
              <a:t> : Appartiennent à un cluster mais ont moins de MinPts voisins.</a:t>
            </a:r>
            <a:endParaRPr sz="1800"/>
          </a:p>
          <a:p>
            <a:pPr marL="685165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fr-FR" sz="1800" b="1">
                <a:solidFill>
                  <a:schemeClr val="dk1"/>
                </a:solidFill>
              </a:rPr>
              <a:t>Outliers (ou bruit)</a:t>
            </a:r>
            <a:r>
              <a:rPr lang="fr-FR" sz="1800">
                <a:solidFill>
                  <a:schemeClr val="dk1"/>
                </a:solidFill>
              </a:rPr>
              <a:t> : Points isolés, non rattachés à un cluster.</a:t>
            </a:r>
            <a:endParaRPr sz="1800">
              <a:solidFill>
                <a:schemeClr val="dk1"/>
              </a:solidFill>
            </a:endParaRPr>
          </a:p>
          <a:p>
            <a:pPr marL="227965" lvl="0" indent="-1136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1800"/>
              <a:buNone/>
            </a:pP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45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fr-FR" sz="1800"/>
              <a:t>Annexe : DBSCAN</a:t>
            </a:r>
            <a:endParaRPr sz="1800"/>
          </a:p>
        </p:txBody>
      </p:sp>
      <p:sp>
        <p:nvSpPr>
          <p:cNvPr id="796" name="Google Shape;796;p45"/>
          <p:cNvSpPr txBox="1"/>
          <p:nvPr/>
        </p:nvSpPr>
        <p:spPr>
          <a:xfrm>
            <a:off x="-127753" y="24081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45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8" name="Google Shape;798;p45" descr="Une image contenant texte, diagramme, Police, cercl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9950" y="8553"/>
            <a:ext cx="5924550" cy="2834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42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 sz="2100">
                <a:latin typeface="+mj-lt"/>
              </a:rPr>
              <a:t>La nomenclature des arbres généalogiques est assez vaste :</a:t>
            </a:r>
            <a:endParaRPr lang="fr-FR">
              <a:latin typeface="+mj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lang="fr-FR" sz="2100">
              <a:latin typeface="+mj-lt"/>
            </a:endParaRPr>
          </a:p>
        </p:txBody>
      </p:sp>
      <p:sp>
        <p:nvSpPr>
          <p:cNvPr id="765" name="Google Shape;765;p42"/>
          <p:cNvSpPr txBox="1"/>
          <p:nvPr/>
        </p:nvSpPr>
        <p:spPr>
          <a:xfrm>
            <a:off x="3776439" y="366287"/>
            <a:ext cx="7727298" cy="250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42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42"/>
          <p:cNvSpPr txBox="1"/>
          <p:nvPr/>
        </p:nvSpPr>
        <p:spPr>
          <a:xfrm>
            <a:off x="381744" y="618327"/>
            <a:ext cx="11143846" cy="5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br>
              <a:rPr lang="fr-FR" sz="2400">
                <a:solidFill>
                  <a:schemeClr val="dk1"/>
                </a:solidFill>
                <a:latin typeface="+mj-lt"/>
                <a:ea typeface="Play"/>
                <a:cs typeface="Play"/>
                <a:sym typeface="Play"/>
              </a:rPr>
            </a:br>
            <a:r>
              <a:rPr lang="fr-FR" sz="2400">
                <a:solidFill>
                  <a:schemeClr val="dk1"/>
                </a:solidFill>
                <a:latin typeface="+mj-lt"/>
                <a:ea typeface="Play"/>
                <a:cs typeface="Play"/>
                <a:sym typeface="Play"/>
              </a:rPr>
              <a:t>Figures process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"/>
              <a:buNone/>
            </a:pPr>
            <a:endParaRPr lang="fr-FR" sz="210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4097" y="1824245"/>
            <a:ext cx="8448675" cy="4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2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2"/>
          <p:cNvSpPr txBox="1"/>
          <p:nvPr/>
        </p:nvSpPr>
        <p:spPr>
          <a:xfrm>
            <a:off x="3776439" y="366287"/>
            <a:ext cx="7727298" cy="250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42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42"/>
          <p:cNvSpPr txBox="1"/>
          <p:nvPr/>
        </p:nvSpPr>
        <p:spPr>
          <a:xfrm>
            <a:off x="265507" y="618327"/>
            <a:ext cx="11143846" cy="5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</a:pPr>
            <a:br>
              <a:rPr lang="fr-FR" sz="2400">
                <a:latin typeface="+mj-lt"/>
                <a:ea typeface="Play"/>
                <a:cs typeface="Play"/>
              </a:rPr>
            </a:br>
            <a:r>
              <a:rPr lang="fr-FR" sz="2400">
                <a:solidFill>
                  <a:schemeClr val="dk1"/>
                </a:solidFill>
                <a:latin typeface="+mj-lt"/>
                <a:ea typeface="Play"/>
                <a:cs typeface="Play"/>
                <a:sym typeface="Play"/>
              </a:rPr>
              <a:t> </a:t>
            </a:r>
            <a:r>
              <a:rPr lang="fr-FR" sz="2400">
                <a:solidFill>
                  <a:schemeClr val="dk1"/>
                </a:solidFill>
                <a:latin typeface="+mj-lt"/>
                <a:ea typeface="Play"/>
                <a:sym typeface="Play"/>
              </a:rPr>
              <a:t>Étapes du Prétraitement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769" name="Google Shape;769;p42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ack screen with white text and black text&#10;&#10;Description automatically generated">
            <a:extLst>
              <a:ext uri="{FF2B5EF4-FFF2-40B4-BE49-F238E27FC236}">
                <a16:creationId xmlns:a16="http://schemas.microsoft.com/office/drawing/2014/main" id="{FF86E1CE-FE30-0884-62F9-2F6D1F5F3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14" y="1537859"/>
            <a:ext cx="11907865" cy="512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2"/>
          <p:cNvSpPr txBox="1"/>
          <p:nvPr/>
        </p:nvSpPr>
        <p:spPr>
          <a:xfrm>
            <a:off x="3776439" y="366287"/>
            <a:ext cx="7727298" cy="250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42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42"/>
          <p:cNvSpPr txBox="1"/>
          <p:nvPr/>
        </p:nvSpPr>
        <p:spPr>
          <a:xfrm>
            <a:off x="216092" y="750849"/>
            <a:ext cx="11143846" cy="5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400"/>
            </a:pPr>
            <a:br>
              <a:rPr lang="fr-FR" sz="2400" b="1">
                <a:latin typeface="+mj-lt"/>
                <a:ea typeface="Play"/>
                <a:cs typeface="Play"/>
              </a:rPr>
            </a:br>
            <a:r>
              <a:rPr lang="en-US" sz="2100" b="1" err="1">
                <a:solidFill>
                  <a:schemeClr val="dk1"/>
                </a:solidFill>
                <a:latin typeface="+mj-lt"/>
                <a:ea typeface="Play"/>
                <a:sym typeface="Play"/>
              </a:rPr>
              <a:t>Équilibrage</a:t>
            </a:r>
            <a:r>
              <a:rPr lang="en-US" sz="2100" b="1">
                <a:solidFill>
                  <a:schemeClr val="dk1"/>
                </a:solidFill>
                <a:latin typeface="+mj-lt"/>
                <a:ea typeface="Play"/>
                <a:sym typeface="Play"/>
              </a:rPr>
              <a:t> des Données</a:t>
            </a:r>
            <a:endParaRPr lang="fr-FR" sz="2400" b="1">
              <a:solidFill>
                <a:schemeClr val="dk1"/>
              </a:solidFill>
              <a:latin typeface="+mj-lt"/>
              <a:ea typeface="Play"/>
              <a:cs typeface="Pla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"/>
              <a:buNone/>
            </a:pPr>
            <a:endParaRPr lang="fr-FR" sz="210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42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4958E-F82B-E028-1F0F-8A7CBCC14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164" y="1138278"/>
            <a:ext cx="11756469" cy="2163099"/>
          </a:xfrm>
        </p:spPr>
        <p:txBody>
          <a:bodyPr>
            <a:normAutofit/>
          </a:bodyPr>
          <a:lstStyle/>
          <a:p>
            <a:pPr indent="-363855"/>
            <a:endParaRPr lang="en-US" sz="2100"/>
          </a:p>
          <a:p>
            <a:pPr indent="-363855"/>
            <a:r>
              <a:rPr lang="en-US" sz="2100" b="1" err="1">
                <a:solidFill>
                  <a:schemeClr val="accent1"/>
                </a:solidFill>
              </a:rPr>
              <a:t>Problème</a:t>
            </a:r>
            <a:r>
              <a:rPr lang="en-US" sz="2100" b="1">
                <a:solidFill>
                  <a:schemeClr val="accent1"/>
                </a:solidFill>
              </a:rPr>
              <a:t> :</a:t>
            </a:r>
            <a:endParaRPr lang="en-US" sz="2100">
              <a:solidFill>
                <a:schemeClr val="accent1"/>
              </a:solidFill>
            </a:endParaRPr>
          </a:p>
          <a:p>
            <a:pPr indent="-363855"/>
            <a:r>
              <a:rPr lang="en-US" sz="2100"/>
              <a:t>Les classes </a:t>
            </a:r>
            <a:r>
              <a:rPr lang="en-US" sz="2100" err="1"/>
              <a:t>sont</a:t>
            </a:r>
            <a:r>
              <a:rPr lang="en-US" sz="2100"/>
              <a:t> </a:t>
            </a:r>
            <a:r>
              <a:rPr lang="en-US" sz="2100" err="1"/>
              <a:t>fortement</a:t>
            </a:r>
            <a:r>
              <a:rPr lang="en-US" sz="2100"/>
              <a:t> </a:t>
            </a:r>
            <a:r>
              <a:rPr lang="en-US" sz="2100" err="1"/>
              <a:t>déséquilibrées</a:t>
            </a:r>
            <a:r>
              <a:rPr lang="en-US" sz="2100"/>
              <a:t>, </a:t>
            </a:r>
            <a:r>
              <a:rPr lang="en-US" sz="2100" err="1"/>
              <a:t>certaines</a:t>
            </a:r>
            <a:r>
              <a:rPr lang="en-US" sz="2100"/>
              <a:t> très sous-</a:t>
            </a:r>
            <a:r>
              <a:rPr lang="en-US" sz="2100" err="1"/>
              <a:t>représentées</a:t>
            </a:r>
            <a:r>
              <a:rPr lang="en-US" sz="2100"/>
              <a:t>.</a:t>
            </a:r>
            <a:endParaRPr lang="en-US"/>
          </a:p>
          <a:p>
            <a:pPr indent="-363855"/>
            <a:r>
              <a:rPr lang="en-US" sz="2100" b="1">
                <a:solidFill>
                  <a:schemeClr val="accent1"/>
                </a:solidFill>
              </a:rPr>
              <a:t>Solution :</a:t>
            </a:r>
            <a:endParaRPr lang="en-US">
              <a:solidFill>
                <a:schemeClr val="accent1"/>
              </a:solidFill>
            </a:endParaRPr>
          </a:p>
          <a:p>
            <a:pPr indent="-363855"/>
            <a:r>
              <a:rPr lang="en-US" sz="2100"/>
              <a:t>Augmentation des données des classes </a:t>
            </a:r>
            <a:r>
              <a:rPr lang="en-US" sz="2100" err="1"/>
              <a:t>minoritaires</a:t>
            </a:r>
            <a:r>
              <a:rPr lang="en-US" sz="2100"/>
              <a:t> via rotation, flip, </a:t>
            </a:r>
            <a:r>
              <a:rPr lang="en-US" sz="2100" err="1"/>
              <a:t>ajustement</a:t>
            </a:r>
            <a:r>
              <a:rPr lang="en-US" sz="2100"/>
              <a:t> de </a:t>
            </a:r>
            <a:r>
              <a:rPr lang="en-US" sz="2100" err="1"/>
              <a:t>luminosité</a:t>
            </a:r>
            <a:r>
              <a:rPr lang="en-US" sz="2100"/>
              <a:t>.</a:t>
            </a:r>
            <a:endParaRPr lang="en-US"/>
          </a:p>
          <a:p>
            <a:pPr indent="-363855"/>
            <a:endParaRPr lang="en-US" sz="210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CDAA501-DAD6-64F2-D971-E79A35321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511651"/>
              </p:ext>
            </p:extLst>
          </p:nvPr>
        </p:nvGraphicFramePr>
        <p:xfrm>
          <a:off x="1885950" y="3313871"/>
          <a:ext cx="8420100" cy="34074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11500">
                  <a:extLst>
                    <a:ext uri="{9D8B030D-6E8A-4147-A177-3AD203B41FA5}">
                      <a16:colId xmlns:a16="http://schemas.microsoft.com/office/drawing/2014/main" val="391740131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23793363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906369959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003732866"/>
                    </a:ext>
                  </a:extLst>
                </a:gridCol>
              </a:tblGrid>
              <a:tr h="340741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Classe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Instances Avant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Instances Ajoutées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Total Après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261708"/>
                  </a:ext>
                </a:extLst>
              </a:tr>
              <a:tr h="340741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Homme (0)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469210"/>
                  </a:ext>
                </a:extLst>
              </a:tr>
              <a:tr h="340741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Femme (1)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421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221253"/>
                  </a:ext>
                </a:extLst>
              </a:tr>
              <a:tr h="340741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Homme atteint (2)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437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585972"/>
                  </a:ext>
                </a:extLst>
              </a:tr>
              <a:tr h="340741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Femme atteinte (3)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371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672977"/>
                  </a:ext>
                </a:extLst>
              </a:tr>
              <a:tr h="340741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Homme décédé (4)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185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278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117124"/>
                  </a:ext>
                </a:extLst>
              </a:tr>
              <a:tr h="340741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Femme décédée (5)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157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306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40278"/>
                  </a:ext>
                </a:extLst>
              </a:tr>
              <a:tr h="340741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Homme atteint décédé (6)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404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613099"/>
                  </a:ext>
                </a:extLst>
              </a:tr>
              <a:tr h="340741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Femme atteinte décédée (7)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386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327266"/>
                  </a:ext>
                </a:extLst>
              </a:tr>
              <a:tr h="340741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Index (8)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368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lang="fr-F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fr-F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224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955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44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r-FR" sz="2000"/>
              <a:t>Le modèle YOLO (You only look at once)</a:t>
            </a:r>
            <a:endParaRPr/>
          </a:p>
          <a:p>
            <a:pPr marL="684530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2000"/>
              <a:buChar char="•"/>
            </a:pPr>
            <a:r>
              <a:rPr lang="fr-FR" sz="20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Grille d’Image</a:t>
            </a:r>
            <a:r>
              <a:rPr lang="fr-FR" sz="20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 Divise l’image en cellules de grille.</a:t>
            </a:r>
            <a:endParaRPr/>
          </a:p>
          <a:p>
            <a:pPr marL="684530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2000"/>
              <a:buChar char="•"/>
            </a:pPr>
            <a:r>
              <a:rPr lang="fr-FR" sz="20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Détection par Cellule</a:t>
            </a:r>
            <a:r>
              <a:rPr lang="fr-FR" sz="20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 Chaque cellule détecte plusieurs bounding boxes avec un niveau de confiance et des probabilités de classes.</a:t>
            </a:r>
            <a:endParaRPr/>
          </a:p>
          <a:p>
            <a:pPr marL="684530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2000"/>
              <a:buChar char="•"/>
            </a:pPr>
            <a:r>
              <a:rPr lang="fr-FR" sz="20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Calcul des Scores</a:t>
            </a:r>
            <a:r>
              <a:rPr lang="fr-FR" sz="20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 Score de chaque boîte = confiance * probabilité de classe.</a:t>
            </a:r>
            <a:endParaRPr/>
          </a:p>
          <a:p>
            <a:pPr marL="684530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2000"/>
              <a:buChar char="•"/>
            </a:pPr>
            <a:r>
              <a:rPr lang="fr-FR" sz="20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Suppression des Boîtes Redondantes</a:t>
            </a:r>
            <a:r>
              <a:rPr lang="fr-FR" sz="20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 Utilise le NMS (Non-Maximum Suppression) pour éliminer les duplications.</a:t>
            </a:r>
            <a:endParaRPr/>
          </a:p>
          <a:p>
            <a:pPr marL="684530" lvl="1" indent="-2279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0E0E"/>
              </a:buClr>
              <a:buSzPts val="2000"/>
              <a:buChar char="•"/>
            </a:pPr>
            <a:r>
              <a:rPr lang="fr-FR" sz="2000" b="1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Rapide et Efficace</a:t>
            </a:r>
            <a:r>
              <a:rPr lang="fr-FR" sz="200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rPr>
              <a:t> : Détection en temps réel en un seul passage.</a:t>
            </a:r>
            <a:endParaRPr/>
          </a:p>
          <a:p>
            <a:pPr marL="456565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2133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785" name="Google Shape;785;p44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44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44"/>
          <p:cNvSpPr txBox="1">
            <a:spLocks noGrp="1"/>
          </p:cNvSpPr>
          <p:nvPr>
            <p:ph type="title"/>
          </p:nvPr>
        </p:nvSpPr>
        <p:spPr>
          <a:xfrm>
            <a:off x="523812" y="734564"/>
            <a:ext cx="111438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br>
              <a:rPr lang="fr-FR" sz="2400"/>
            </a:br>
            <a:r>
              <a:rPr lang="fr-FR" sz="2400"/>
              <a:t>Figures process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endParaRPr sz="2400"/>
          </a:p>
        </p:txBody>
      </p:sp>
      <p:pic>
        <p:nvPicPr>
          <p:cNvPr id="788" name="Google Shape;78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7687" y="3954606"/>
            <a:ext cx="5147176" cy="3201369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44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"/>
          <p:cNvSpPr txBox="1">
            <a:spLocks noGrp="1"/>
          </p:cNvSpPr>
          <p:nvPr>
            <p:ph type="body" idx="1"/>
          </p:nvPr>
        </p:nvSpPr>
        <p:spPr>
          <a:xfrm>
            <a:off x="516047" y="1349696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 sz="2100"/>
              <a:t>Apprentissage et évaluation (100 époques)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319" name="Google Shape;319;p13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3"/>
          <p:cNvSpPr txBox="1"/>
          <p:nvPr/>
        </p:nvSpPr>
        <p:spPr>
          <a:xfrm>
            <a:off x="175474" y="607470"/>
            <a:ext cx="11143846" cy="5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br>
              <a:rPr lang="fr-FR" sz="2400">
                <a:solidFill>
                  <a:schemeClr val="dk1"/>
                </a:solidFill>
              </a:rPr>
            </a:br>
            <a:r>
              <a:rPr lang="fr-FR" sz="2400">
                <a:solidFill>
                  <a:schemeClr val="dk1"/>
                </a:solidFill>
              </a:rPr>
              <a:t>Figures process</a:t>
            </a:r>
            <a:endParaRPr sz="14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323" name="Google Shape;323;p13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AC8D7-9F64-FFEA-3D57-1E1553E51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565" y="1717261"/>
            <a:ext cx="10148953" cy="498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7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/>
          <p:nvPr/>
        </p:nvSpPr>
        <p:spPr>
          <a:xfrm>
            <a:off x="10747408" y="3769697"/>
            <a:ext cx="1353725" cy="5803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 b="1"/>
              <a:t>Pipeline :</a:t>
            </a:r>
            <a:endParaRPr/>
          </a:p>
        </p:txBody>
      </p:sp>
      <p:sp>
        <p:nvSpPr>
          <p:cNvPr id="159" name="Google Shape;159;p4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"/>
          <p:cNvSpPr/>
          <p:nvPr/>
        </p:nvSpPr>
        <p:spPr>
          <a:xfrm>
            <a:off x="2281442" y="2079127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Annotation</a:t>
            </a:r>
            <a:endParaRPr/>
          </a:p>
        </p:txBody>
      </p:sp>
      <p:sp>
        <p:nvSpPr>
          <p:cNvPr id="161" name="Google Shape;161;p4"/>
          <p:cNvSpPr/>
          <p:nvPr/>
        </p:nvSpPr>
        <p:spPr>
          <a:xfrm>
            <a:off x="2263864" y="3090274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Creation of synthesis data</a:t>
            </a:r>
            <a:endParaRPr/>
          </a:p>
        </p:txBody>
      </p:sp>
      <p:sp>
        <p:nvSpPr>
          <p:cNvPr id="162" name="Google Shape;162;p4"/>
          <p:cNvSpPr/>
          <p:nvPr/>
        </p:nvSpPr>
        <p:spPr>
          <a:xfrm>
            <a:off x="2263864" y="4093220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Augmentation</a:t>
            </a:r>
            <a:endParaRPr/>
          </a:p>
        </p:txBody>
      </p:sp>
      <p:sp>
        <p:nvSpPr>
          <p:cNvPr id="163" name="Google Shape;163;p4"/>
          <p:cNvSpPr/>
          <p:nvPr/>
        </p:nvSpPr>
        <p:spPr>
          <a:xfrm>
            <a:off x="2281442" y="5105984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YOLO Learning</a:t>
            </a:r>
            <a:endParaRPr/>
          </a:p>
        </p:txBody>
      </p:sp>
      <p:sp>
        <p:nvSpPr>
          <p:cNvPr id="164" name="Google Shape;164;p4"/>
          <p:cNvSpPr/>
          <p:nvPr/>
        </p:nvSpPr>
        <p:spPr>
          <a:xfrm>
            <a:off x="5149920" y="2101213"/>
            <a:ext cx="2493588" cy="7285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EasyOCR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"/>
          <p:cNvSpPr/>
          <p:nvPr/>
        </p:nvSpPr>
        <p:spPr>
          <a:xfrm>
            <a:off x="5143385" y="3090274"/>
            <a:ext cx="2493589" cy="8169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Association</a:t>
            </a:r>
            <a:endParaRPr/>
          </a:p>
        </p:txBody>
      </p:sp>
      <p:sp>
        <p:nvSpPr>
          <p:cNvPr id="166" name="Google Shape;166;p4"/>
          <p:cNvSpPr/>
          <p:nvPr/>
        </p:nvSpPr>
        <p:spPr>
          <a:xfrm>
            <a:off x="5143385" y="4104263"/>
            <a:ext cx="2493589" cy="8279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Classification</a:t>
            </a:r>
            <a:endParaRPr/>
          </a:p>
        </p:txBody>
      </p:sp>
      <p:sp>
        <p:nvSpPr>
          <p:cNvPr id="167" name="Google Shape;167;p4"/>
          <p:cNvSpPr/>
          <p:nvPr/>
        </p:nvSpPr>
        <p:spPr>
          <a:xfrm>
            <a:off x="5149920" y="5094941"/>
            <a:ext cx="2493588" cy="816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Extraction</a:t>
            </a:r>
            <a:endParaRPr/>
          </a:p>
        </p:txBody>
      </p:sp>
      <p:sp>
        <p:nvSpPr>
          <p:cNvPr id="168" name="Google Shape;168;p4"/>
          <p:cNvSpPr/>
          <p:nvPr/>
        </p:nvSpPr>
        <p:spPr>
          <a:xfrm>
            <a:off x="7914381" y="2112257"/>
            <a:ext cx="2493588" cy="70646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DeepLSD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7940976" y="3090274"/>
            <a:ext cx="2482545" cy="8389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Normalization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"/>
          <p:cNvSpPr/>
          <p:nvPr/>
        </p:nvSpPr>
        <p:spPr>
          <a:xfrm>
            <a:off x="7974106" y="4104263"/>
            <a:ext cx="2482545" cy="85003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deletion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"/>
          <p:cNvSpPr/>
          <p:nvPr/>
        </p:nvSpPr>
        <p:spPr>
          <a:xfrm>
            <a:off x="7991685" y="5094941"/>
            <a:ext cx="2493588" cy="8279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Hierarchical Analysis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"/>
          <p:cNvSpPr txBox="1"/>
          <p:nvPr/>
        </p:nvSpPr>
        <p:spPr>
          <a:xfrm>
            <a:off x="-13703" y="2378797"/>
            <a:ext cx="1693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extraction</a:t>
            </a:r>
            <a:endParaRPr/>
          </a:p>
        </p:txBody>
      </p:sp>
      <p:sp>
        <p:nvSpPr>
          <p:cNvPr id="173" name="Google Shape;173;p4"/>
          <p:cNvSpPr txBox="1"/>
          <p:nvPr/>
        </p:nvSpPr>
        <p:spPr>
          <a:xfrm>
            <a:off x="2520018" y="1480802"/>
            <a:ext cx="2171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Figures process</a:t>
            </a:r>
            <a:endParaRPr/>
          </a:p>
        </p:txBody>
      </p:sp>
      <p:sp>
        <p:nvSpPr>
          <p:cNvPr id="174" name="Google Shape;174;p4"/>
          <p:cNvSpPr txBox="1"/>
          <p:nvPr/>
        </p:nvSpPr>
        <p:spPr>
          <a:xfrm>
            <a:off x="5620539" y="1489706"/>
            <a:ext cx="16938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process</a:t>
            </a:r>
            <a:endParaRPr/>
          </a:p>
        </p:txBody>
      </p:sp>
      <p:sp>
        <p:nvSpPr>
          <p:cNvPr id="175" name="Google Shape;175;p4"/>
          <p:cNvSpPr txBox="1"/>
          <p:nvPr/>
        </p:nvSpPr>
        <p:spPr>
          <a:xfrm>
            <a:off x="8604038" y="1493632"/>
            <a:ext cx="16938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process</a:t>
            </a:r>
            <a:endParaRPr/>
          </a:p>
        </p:txBody>
      </p:sp>
      <p:sp>
        <p:nvSpPr>
          <p:cNvPr id="176" name="Google Shape;176;p4"/>
          <p:cNvSpPr/>
          <p:nvPr/>
        </p:nvSpPr>
        <p:spPr>
          <a:xfrm>
            <a:off x="88079" y="3090273"/>
            <a:ext cx="1849695" cy="17867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"/>
          <p:cNvSpPr txBox="1"/>
          <p:nvPr/>
        </p:nvSpPr>
        <p:spPr>
          <a:xfrm flipH="1">
            <a:off x="412815" y="1838276"/>
            <a:ext cx="15193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DATASET</a:t>
            </a:r>
            <a:endParaRPr/>
          </a:p>
        </p:txBody>
      </p:sp>
      <p:sp>
        <p:nvSpPr>
          <p:cNvPr id="178" name="Google Shape;178;p4"/>
          <p:cNvSpPr txBox="1"/>
          <p:nvPr/>
        </p:nvSpPr>
        <p:spPr>
          <a:xfrm>
            <a:off x="10725654" y="3325716"/>
            <a:ext cx="15944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Final</a:t>
            </a:r>
            <a:r>
              <a:rPr lang="fr-FR" sz="1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18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9" name="Google Shape;179;p4"/>
          <p:cNvCxnSpPr>
            <a:stCxn id="176" idx="3"/>
            <a:endCxn id="160" idx="0"/>
          </p:cNvCxnSpPr>
          <p:nvPr/>
        </p:nvCxnSpPr>
        <p:spPr>
          <a:xfrm rot="10800000" flipH="1">
            <a:off x="1937774" y="2079232"/>
            <a:ext cx="1667700" cy="1904400"/>
          </a:xfrm>
          <a:prstGeom prst="bentConnector4">
            <a:avLst>
              <a:gd name="adj1" fmla="val 10303"/>
              <a:gd name="adj2" fmla="val 112009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0" name="Google Shape;180;p4"/>
          <p:cNvCxnSpPr>
            <a:stCxn id="163" idx="2"/>
            <a:endCxn id="164" idx="0"/>
          </p:cNvCxnSpPr>
          <p:nvPr/>
        </p:nvCxnSpPr>
        <p:spPr>
          <a:xfrm rot="-5400000">
            <a:off x="3106941" y="2599955"/>
            <a:ext cx="3788400" cy="2791200"/>
          </a:xfrm>
          <a:prstGeom prst="bentConnector5">
            <a:avLst>
              <a:gd name="adj1" fmla="val -6034"/>
              <a:gd name="adj2" fmla="val 51385"/>
              <a:gd name="adj3" fmla="val 106038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1" name="Google Shape;181;p4"/>
          <p:cNvCxnSpPr/>
          <p:nvPr/>
        </p:nvCxnSpPr>
        <p:spPr>
          <a:xfrm rot="-5400000">
            <a:off x="5917783" y="2524824"/>
            <a:ext cx="3777600" cy="2886000"/>
          </a:xfrm>
          <a:prstGeom prst="bentConnector5">
            <a:avLst>
              <a:gd name="adj1" fmla="val -6052"/>
              <a:gd name="adj2" fmla="val 51338"/>
              <a:gd name="adj3" fmla="val 106049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2" name="Google Shape;182;p4"/>
          <p:cNvCxnSpPr/>
          <p:nvPr/>
        </p:nvCxnSpPr>
        <p:spPr>
          <a:xfrm rot="-5400000">
            <a:off x="8941218" y="4147559"/>
            <a:ext cx="2050500" cy="1588500"/>
          </a:xfrm>
          <a:prstGeom prst="bentConnector4">
            <a:avLst>
              <a:gd name="adj1" fmla="val -11148"/>
              <a:gd name="adj2" fmla="val 89242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3" name="Google Shape;183;p4"/>
          <p:cNvCxnSpPr>
            <a:stCxn id="160" idx="2"/>
          </p:cNvCxnSpPr>
          <p:nvPr/>
        </p:nvCxnSpPr>
        <p:spPr>
          <a:xfrm>
            <a:off x="3605541" y="2862898"/>
            <a:ext cx="0" cy="227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4" name="Google Shape;184;p4"/>
          <p:cNvCxnSpPr>
            <a:stCxn id="161" idx="2"/>
            <a:endCxn id="162" idx="0"/>
          </p:cNvCxnSpPr>
          <p:nvPr/>
        </p:nvCxnSpPr>
        <p:spPr>
          <a:xfrm>
            <a:off x="3587963" y="3874045"/>
            <a:ext cx="0" cy="21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5" name="Google Shape;185;p4"/>
          <p:cNvCxnSpPr/>
          <p:nvPr/>
        </p:nvCxnSpPr>
        <p:spPr>
          <a:xfrm rot="240000">
            <a:off x="3587963" y="4876991"/>
            <a:ext cx="17578" cy="252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6" name="Google Shape;186;p4"/>
          <p:cNvCxnSpPr/>
          <p:nvPr/>
        </p:nvCxnSpPr>
        <p:spPr>
          <a:xfrm rot="-300000" flipH="1">
            <a:off x="6467484" y="2862898"/>
            <a:ext cx="17578" cy="22737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7" name="Google Shape;187;p4"/>
          <p:cNvCxnSpPr>
            <a:stCxn id="165" idx="2"/>
            <a:endCxn id="166" idx="0"/>
          </p:cNvCxnSpPr>
          <p:nvPr/>
        </p:nvCxnSpPr>
        <p:spPr>
          <a:xfrm>
            <a:off x="6390180" y="3907175"/>
            <a:ext cx="0" cy="197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8" name="Google Shape;188;p4"/>
          <p:cNvCxnSpPr/>
          <p:nvPr/>
        </p:nvCxnSpPr>
        <p:spPr>
          <a:xfrm rot="240000">
            <a:off x="6467824" y="4876999"/>
            <a:ext cx="17578" cy="21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9" name="Google Shape;189;p4"/>
          <p:cNvCxnSpPr/>
          <p:nvPr/>
        </p:nvCxnSpPr>
        <p:spPr>
          <a:xfrm rot="-300000" flipH="1">
            <a:off x="9154641" y="2862898"/>
            <a:ext cx="17578" cy="22737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0" name="Google Shape;190;p4"/>
          <p:cNvCxnSpPr/>
          <p:nvPr/>
        </p:nvCxnSpPr>
        <p:spPr>
          <a:xfrm rot="300000">
            <a:off x="9231945" y="4876991"/>
            <a:ext cx="17578" cy="228993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1" name="Google Shape;191;p4" descr="A diagram of a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891" y="3313677"/>
            <a:ext cx="1804157" cy="12903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4"/>
          <p:cNvCxnSpPr/>
          <p:nvPr/>
        </p:nvCxnSpPr>
        <p:spPr>
          <a:xfrm>
            <a:off x="9195224" y="3929262"/>
            <a:ext cx="0" cy="197088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" name="Google Shape;19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582" y="3807404"/>
            <a:ext cx="1276421" cy="510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4"/>
          <p:cNvCxnSpPr/>
          <p:nvPr/>
        </p:nvCxnSpPr>
        <p:spPr>
          <a:xfrm rot="5400000">
            <a:off x="541569" y="2607872"/>
            <a:ext cx="953700" cy="111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/>
          <p:nvPr/>
        </p:nvSpPr>
        <p:spPr>
          <a:xfrm>
            <a:off x="2116427" y="1481666"/>
            <a:ext cx="2877949" cy="4501444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5"/>
          <p:cNvSpPr/>
          <p:nvPr/>
        </p:nvSpPr>
        <p:spPr>
          <a:xfrm>
            <a:off x="10747408" y="3769697"/>
            <a:ext cx="1353725" cy="5803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5"/>
          <p:cNvSpPr txBox="1">
            <a:spLocks noGrp="1"/>
          </p:cNvSpPr>
          <p:nvPr>
            <p:ph type="title"/>
          </p:nvPr>
        </p:nvSpPr>
        <p:spPr>
          <a:xfrm>
            <a:off x="380247" y="900216"/>
            <a:ext cx="1114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fr-FR" sz="2400" b="1"/>
              <a:t>Pipeline :</a:t>
            </a:r>
            <a:endParaRPr/>
          </a:p>
        </p:txBody>
      </p:sp>
      <p:sp>
        <p:nvSpPr>
          <p:cNvPr id="202" name="Google Shape;202;p5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5"/>
          <p:cNvSpPr/>
          <p:nvPr/>
        </p:nvSpPr>
        <p:spPr>
          <a:xfrm>
            <a:off x="2281442" y="2079127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Annotation</a:t>
            </a:r>
            <a:endParaRPr/>
          </a:p>
        </p:txBody>
      </p:sp>
      <p:sp>
        <p:nvSpPr>
          <p:cNvPr id="204" name="Google Shape;204;p5"/>
          <p:cNvSpPr/>
          <p:nvPr/>
        </p:nvSpPr>
        <p:spPr>
          <a:xfrm>
            <a:off x="2263864" y="3090274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Creation of synthesis data</a:t>
            </a:r>
            <a:endParaRPr/>
          </a:p>
        </p:txBody>
      </p:sp>
      <p:sp>
        <p:nvSpPr>
          <p:cNvPr id="205" name="Google Shape;205;p5"/>
          <p:cNvSpPr/>
          <p:nvPr/>
        </p:nvSpPr>
        <p:spPr>
          <a:xfrm>
            <a:off x="2263864" y="4093220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Augmentation</a:t>
            </a:r>
            <a:endParaRPr/>
          </a:p>
        </p:txBody>
      </p:sp>
      <p:sp>
        <p:nvSpPr>
          <p:cNvPr id="206" name="Google Shape;206;p5"/>
          <p:cNvSpPr/>
          <p:nvPr/>
        </p:nvSpPr>
        <p:spPr>
          <a:xfrm>
            <a:off x="2281442" y="5105984"/>
            <a:ext cx="2648197" cy="783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YOLO Learning</a:t>
            </a:r>
            <a:endParaRPr/>
          </a:p>
        </p:txBody>
      </p:sp>
      <p:sp>
        <p:nvSpPr>
          <p:cNvPr id="207" name="Google Shape;207;p5"/>
          <p:cNvSpPr/>
          <p:nvPr/>
        </p:nvSpPr>
        <p:spPr>
          <a:xfrm>
            <a:off x="5149920" y="2101213"/>
            <a:ext cx="2493588" cy="7285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EasyOCR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5"/>
          <p:cNvSpPr/>
          <p:nvPr/>
        </p:nvSpPr>
        <p:spPr>
          <a:xfrm>
            <a:off x="5143385" y="3090274"/>
            <a:ext cx="2493589" cy="8169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Association</a:t>
            </a:r>
            <a:endParaRPr/>
          </a:p>
        </p:txBody>
      </p:sp>
      <p:sp>
        <p:nvSpPr>
          <p:cNvPr id="209" name="Google Shape;209;p5"/>
          <p:cNvSpPr/>
          <p:nvPr/>
        </p:nvSpPr>
        <p:spPr>
          <a:xfrm>
            <a:off x="5143385" y="4104263"/>
            <a:ext cx="2493589" cy="8279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Classification</a:t>
            </a:r>
            <a:endParaRPr/>
          </a:p>
        </p:txBody>
      </p:sp>
      <p:sp>
        <p:nvSpPr>
          <p:cNvPr id="210" name="Google Shape;210;p5"/>
          <p:cNvSpPr/>
          <p:nvPr/>
        </p:nvSpPr>
        <p:spPr>
          <a:xfrm>
            <a:off x="5149920" y="5094941"/>
            <a:ext cx="2493588" cy="816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Extraction</a:t>
            </a:r>
            <a:endParaRPr/>
          </a:p>
        </p:txBody>
      </p:sp>
      <p:sp>
        <p:nvSpPr>
          <p:cNvPr id="211" name="Google Shape;211;p5"/>
          <p:cNvSpPr/>
          <p:nvPr/>
        </p:nvSpPr>
        <p:spPr>
          <a:xfrm>
            <a:off x="7914381" y="2112257"/>
            <a:ext cx="2493588" cy="70646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DeepLSD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"/>
          <p:cNvSpPr/>
          <p:nvPr/>
        </p:nvSpPr>
        <p:spPr>
          <a:xfrm>
            <a:off x="7940976" y="3090274"/>
            <a:ext cx="2482545" cy="8389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Normalization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"/>
          <p:cNvSpPr/>
          <p:nvPr/>
        </p:nvSpPr>
        <p:spPr>
          <a:xfrm>
            <a:off x="7974106" y="4104263"/>
            <a:ext cx="2482545" cy="85003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deletion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5"/>
          <p:cNvSpPr/>
          <p:nvPr/>
        </p:nvSpPr>
        <p:spPr>
          <a:xfrm>
            <a:off x="7991685" y="5094941"/>
            <a:ext cx="2493588" cy="8279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Hierarchical Analysis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"/>
          <p:cNvSpPr txBox="1"/>
          <p:nvPr/>
        </p:nvSpPr>
        <p:spPr>
          <a:xfrm>
            <a:off x="-13703" y="2378797"/>
            <a:ext cx="16938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extraction</a:t>
            </a:r>
            <a:endParaRPr/>
          </a:p>
        </p:txBody>
      </p:sp>
      <p:sp>
        <p:nvSpPr>
          <p:cNvPr id="216" name="Google Shape;216;p5"/>
          <p:cNvSpPr txBox="1"/>
          <p:nvPr/>
        </p:nvSpPr>
        <p:spPr>
          <a:xfrm>
            <a:off x="2520018" y="1480802"/>
            <a:ext cx="2171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Figures process</a:t>
            </a:r>
            <a:endParaRPr/>
          </a:p>
        </p:txBody>
      </p:sp>
      <p:sp>
        <p:nvSpPr>
          <p:cNvPr id="217" name="Google Shape;217;p5"/>
          <p:cNvSpPr txBox="1"/>
          <p:nvPr/>
        </p:nvSpPr>
        <p:spPr>
          <a:xfrm>
            <a:off x="5620539" y="1489706"/>
            <a:ext cx="16938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process</a:t>
            </a:r>
            <a:endParaRPr/>
          </a:p>
        </p:txBody>
      </p:sp>
      <p:sp>
        <p:nvSpPr>
          <p:cNvPr id="218" name="Google Shape;218;p5"/>
          <p:cNvSpPr txBox="1"/>
          <p:nvPr/>
        </p:nvSpPr>
        <p:spPr>
          <a:xfrm>
            <a:off x="8604038" y="1493632"/>
            <a:ext cx="16938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process</a:t>
            </a:r>
            <a:endParaRPr/>
          </a:p>
        </p:txBody>
      </p:sp>
      <p:sp>
        <p:nvSpPr>
          <p:cNvPr id="219" name="Google Shape;219;p5"/>
          <p:cNvSpPr/>
          <p:nvPr/>
        </p:nvSpPr>
        <p:spPr>
          <a:xfrm>
            <a:off x="88079" y="3090273"/>
            <a:ext cx="1849695" cy="17867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"/>
          <p:cNvSpPr txBox="1"/>
          <p:nvPr/>
        </p:nvSpPr>
        <p:spPr>
          <a:xfrm flipH="1">
            <a:off x="412815" y="1838276"/>
            <a:ext cx="15193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DATASET</a:t>
            </a:r>
            <a:endParaRPr/>
          </a:p>
        </p:txBody>
      </p:sp>
      <p:sp>
        <p:nvSpPr>
          <p:cNvPr id="221" name="Google Shape;221;p5"/>
          <p:cNvSpPr txBox="1"/>
          <p:nvPr/>
        </p:nvSpPr>
        <p:spPr>
          <a:xfrm>
            <a:off x="10725654" y="3325716"/>
            <a:ext cx="15944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Final</a:t>
            </a:r>
            <a:r>
              <a:rPr lang="fr-FR" sz="1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18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2" name="Google Shape;222;p5"/>
          <p:cNvCxnSpPr>
            <a:stCxn id="219" idx="3"/>
            <a:endCxn id="203" idx="0"/>
          </p:cNvCxnSpPr>
          <p:nvPr/>
        </p:nvCxnSpPr>
        <p:spPr>
          <a:xfrm rot="10800000" flipH="1">
            <a:off x="1937774" y="2079232"/>
            <a:ext cx="1667700" cy="1904400"/>
          </a:xfrm>
          <a:prstGeom prst="bentConnector4">
            <a:avLst>
              <a:gd name="adj1" fmla="val 10303"/>
              <a:gd name="adj2" fmla="val 112009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3" name="Google Shape;223;p5"/>
          <p:cNvCxnSpPr>
            <a:stCxn id="206" idx="2"/>
            <a:endCxn id="207" idx="0"/>
          </p:cNvCxnSpPr>
          <p:nvPr/>
        </p:nvCxnSpPr>
        <p:spPr>
          <a:xfrm rot="-5400000">
            <a:off x="3106941" y="2599955"/>
            <a:ext cx="3788400" cy="2791200"/>
          </a:xfrm>
          <a:prstGeom prst="bentConnector5">
            <a:avLst>
              <a:gd name="adj1" fmla="val -6034"/>
              <a:gd name="adj2" fmla="val 51385"/>
              <a:gd name="adj3" fmla="val 106038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4" name="Google Shape;224;p5"/>
          <p:cNvCxnSpPr/>
          <p:nvPr/>
        </p:nvCxnSpPr>
        <p:spPr>
          <a:xfrm rot="-5400000">
            <a:off x="5917783" y="2524824"/>
            <a:ext cx="3777600" cy="2886000"/>
          </a:xfrm>
          <a:prstGeom prst="bentConnector5">
            <a:avLst>
              <a:gd name="adj1" fmla="val -6052"/>
              <a:gd name="adj2" fmla="val 51338"/>
              <a:gd name="adj3" fmla="val 106049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5" name="Google Shape;225;p5"/>
          <p:cNvCxnSpPr/>
          <p:nvPr/>
        </p:nvCxnSpPr>
        <p:spPr>
          <a:xfrm rot="-5400000">
            <a:off x="8941218" y="4147559"/>
            <a:ext cx="2050500" cy="1588500"/>
          </a:xfrm>
          <a:prstGeom prst="bentConnector4">
            <a:avLst>
              <a:gd name="adj1" fmla="val -11148"/>
              <a:gd name="adj2" fmla="val 89242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6" name="Google Shape;226;p5"/>
          <p:cNvCxnSpPr>
            <a:stCxn id="203" idx="2"/>
          </p:cNvCxnSpPr>
          <p:nvPr/>
        </p:nvCxnSpPr>
        <p:spPr>
          <a:xfrm>
            <a:off x="3605541" y="2862898"/>
            <a:ext cx="0" cy="227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7" name="Google Shape;227;p5"/>
          <p:cNvCxnSpPr>
            <a:stCxn id="204" idx="2"/>
            <a:endCxn id="205" idx="0"/>
          </p:cNvCxnSpPr>
          <p:nvPr/>
        </p:nvCxnSpPr>
        <p:spPr>
          <a:xfrm>
            <a:off x="3587963" y="3874045"/>
            <a:ext cx="0" cy="21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8" name="Google Shape;228;p5"/>
          <p:cNvCxnSpPr/>
          <p:nvPr/>
        </p:nvCxnSpPr>
        <p:spPr>
          <a:xfrm rot="240000">
            <a:off x="3587963" y="4876991"/>
            <a:ext cx="17578" cy="252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9" name="Google Shape;229;p5"/>
          <p:cNvCxnSpPr/>
          <p:nvPr/>
        </p:nvCxnSpPr>
        <p:spPr>
          <a:xfrm rot="-300000" flipH="1">
            <a:off x="6467484" y="2862898"/>
            <a:ext cx="17578" cy="22737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0" name="Google Shape;230;p5"/>
          <p:cNvCxnSpPr>
            <a:stCxn id="208" idx="2"/>
            <a:endCxn id="209" idx="0"/>
          </p:cNvCxnSpPr>
          <p:nvPr/>
        </p:nvCxnSpPr>
        <p:spPr>
          <a:xfrm>
            <a:off x="6390180" y="3907175"/>
            <a:ext cx="0" cy="197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1" name="Google Shape;231;p5"/>
          <p:cNvCxnSpPr/>
          <p:nvPr/>
        </p:nvCxnSpPr>
        <p:spPr>
          <a:xfrm rot="240000">
            <a:off x="6467824" y="4876999"/>
            <a:ext cx="17578" cy="21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2" name="Google Shape;232;p5"/>
          <p:cNvCxnSpPr/>
          <p:nvPr/>
        </p:nvCxnSpPr>
        <p:spPr>
          <a:xfrm rot="-300000" flipH="1">
            <a:off x="9154641" y="2862898"/>
            <a:ext cx="17578" cy="22737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3" name="Google Shape;233;p5"/>
          <p:cNvCxnSpPr/>
          <p:nvPr/>
        </p:nvCxnSpPr>
        <p:spPr>
          <a:xfrm rot="300000">
            <a:off x="9231945" y="4876991"/>
            <a:ext cx="17578" cy="228993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34" name="Google Shape;234;p5" descr="A diagram of a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891" y="3313677"/>
            <a:ext cx="1804157" cy="12903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5"/>
          <p:cNvCxnSpPr/>
          <p:nvPr/>
        </p:nvCxnSpPr>
        <p:spPr>
          <a:xfrm>
            <a:off x="9195224" y="3929262"/>
            <a:ext cx="0" cy="197088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36" name="Google Shape;23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582" y="3807404"/>
            <a:ext cx="1276421" cy="510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5"/>
          <p:cNvCxnSpPr/>
          <p:nvPr/>
        </p:nvCxnSpPr>
        <p:spPr>
          <a:xfrm rot="5400000">
            <a:off x="541569" y="2607872"/>
            <a:ext cx="953700" cy="111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"/>
          <p:cNvSpPr txBox="1">
            <a:spLocks noGrp="1"/>
          </p:cNvSpPr>
          <p:nvPr>
            <p:ph type="body" idx="1"/>
          </p:nvPr>
        </p:nvSpPr>
        <p:spPr>
          <a:xfrm>
            <a:off x="425641" y="1298035"/>
            <a:ext cx="11351628" cy="470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 sz="2100"/>
              <a:t>Problématique : Comment entraîner un modèle de </a:t>
            </a:r>
            <a:r>
              <a:rPr lang="fr-FR" sz="2100" err="1"/>
              <a:t>deep</a:t>
            </a:r>
            <a:r>
              <a:rPr lang="fr-FR" sz="2100"/>
              <a:t> </a:t>
            </a:r>
            <a:r>
              <a:rPr lang="fr-FR" sz="2100" err="1"/>
              <a:t>learning</a:t>
            </a:r>
            <a:r>
              <a:rPr lang="fr-FR" sz="2100"/>
              <a:t> pour la détection des figures ?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243" name="Google Shape;243;p6"/>
          <p:cNvSpPr txBox="1"/>
          <p:nvPr/>
        </p:nvSpPr>
        <p:spPr>
          <a:xfrm>
            <a:off x="380247" y="2497060"/>
            <a:ext cx="11143846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6"/>
          <p:cNvSpPr txBox="1"/>
          <p:nvPr/>
        </p:nvSpPr>
        <p:spPr>
          <a:xfrm>
            <a:off x="380247" y="5265760"/>
            <a:ext cx="8809020" cy="58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6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6" descr="A diagram of a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521" y="1846693"/>
            <a:ext cx="8707347" cy="501111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6"/>
          <p:cNvSpPr txBox="1"/>
          <p:nvPr/>
        </p:nvSpPr>
        <p:spPr>
          <a:xfrm>
            <a:off x="327501" y="757811"/>
            <a:ext cx="11143846" cy="5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br>
              <a:rPr lang="fr-FR" sz="2400">
                <a:solidFill>
                  <a:schemeClr val="dk1"/>
                </a:solidFill>
              </a:rPr>
            </a:br>
            <a:r>
              <a:rPr lang="fr-FR" sz="2400">
                <a:solidFill>
                  <a:schemeClr val="dk1"/>
                </a:solidFill>
              </a:rPr>
              <a:t>Figures process</a:t>
            </a: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248" name="Google Shape;24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1368" y="4843395"/>
            <a:ext cx="1297614" cy="1038091"/>
          </a:xfrm>
          <a:prstGeom prst="rect">
            <a:avLst/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49" name="Google Shape;249;p6"/>
          <p:cNvCxnSpPr/>
          <p:nvPr/>
        </p:nvCxnSpPr>
        <p:spPr>
          <a:xfrm rot="10800000" flipH="1">
            <a:off x="3436883" y="4773832"/>
            <a:ext cx="3157881" cy="3976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0" name="Google Shape;250;p6"/>
          <p:cNvCxnSpPr/>
          <p:nvPr/>
        </p:nvCxnSpPr>
        <p:spPr>
          <a:xfrm rot="10800000" flipH="1">
            <a:off x="3436883" y="4793714"/>
            <a:ext cx="3157880" cy="108777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"/>
          <p:cNvSpPr txBox="1">
            <a:spLocks noGrp="1"/>
          </p:cNvSpPr>
          <p:nvPr>
            <p:ph type="body" idx="1"/>
          </p:nvPr>
        </p:nvSpPr>
        <p:spPr>
          <a:xfrm>
            <a:off x="593539" y="1711323"/>
            <a:ext cx="110160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fr-FR" sz="2100">
                <a:solidFill>
                  <a:srgbClr val="000000"/>
                </a:solidFill>
              </a:rPr>
              <a:t>Nous nous sommes focalisés sur 9 classes pour le moment :</a:t>
            </a:r>
            <a:endParaRPr/>
          </a:p>
          <a:p>
            <a:pPr marL="227965" lvl="0" indent="-9461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>
              <a:solidFill>
                <a:srgbClr val="000000"/>
              </a:solidFill>
            </a:endParaRPr>
          </a:p>
          <a:p>
            <a:pPr marL="684530" lvl="1" indent="-13906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B5AD"/>
              </a:buClr>
              <a:buSzPts val="1400"/>
              <a:buNone/>
            </a:pPr>
            <a:endParaRPr sz="1400" b="1"/>
          </a:p>
          <a:p>
            <a:pPr marL="227965" lvl="0" indent="-9461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>
              <a:solidFill>
                <a:srgbClr val="000000"/>
              </a:solidFill>
            </a:endParaRPr>
          </a:p>
        </p:txBody>
      </p:sp>
      <p:sp>
        <p:nvSpPr>
          <p:cNvPr id="256" name="Google Shape;256;p7"/>
          <p:cNvSpPr txBox="1"/>
          <p:nvPr/>
        </p:nvSpPr>
        <p:spPr>
          <a:xfrm>
            <a:off x="1658337" y="1141202"/>
            <a:ext cx="7727298" cy="250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447"/>
              </a:buClr>
              <a:buSzPts val="1800"/>
              <a:buFont typeface="Arial"/>
              <a:buNone/>
            </a:pPr>
            <a:r>
              <a:rPr lang="fr-FR" sz="1800" b="1">
                <a:solidFill>
                  <a:srgbClr val="00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u="sng">
              <a:solidFill>
                <a:srgbClr val="00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7"/>
          <p:cNvSpPr txBox="1"/>
          <p:nvPr/>
        </p:nvSpPr>
        <p:spPr>
          <a:xfrm>
            <a:off x="327501" y="757811"/>
            <a:ext cx="11143846" cy="52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br>
              <a:rPr lang="fr-FR" sz="2400">
                <a:solidFill>
                  <a:schemeClr val="dk1"/>
                </a:solidFill>
              </a:rPr>
            </a:br>
            <a:r>
              <a:rPr lang="fr-FR" sz="2400">
                <a:solidFill>
                  <a:schemeClr val="dk1"/>
                </a:solidFill>
              </a:rPr>
              <a:t>Figures process</a:t>
            </a: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258" name="Google Shape;25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4245" y="2280592"/>
            <a:ext cx="9486900" cy="37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7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8"/>
          <p:cNvSpPr txBox="1">
            <a:spLocks noGrp="1"/>
          </p:cNvSpPr>
          <p:nvPr>
            <p:ph type="title"/>
          </p:nvPr>
        </p:nvSpPr>
        <p:spPr>
          <a:xfrm>
            <a:off x="523812" y="734564"/>
            <a:ext cx="111438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br>
              <a:rPr lang="fr-FR" sz="2400"/>
            </a:br>
            <a:r>
              <a:rPr lang="fr-FR" sz="2400"/>
              <a:t>Figures process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endParaRPr sz="2400"/>
          </a:p>
        </p:txBody>
      </p:sp>
      <p:sp>
        <p:nvSpPr>
          <p:cNvPr id="265" name="Google Shape;265;p8"/>
          <p:cNvSpPr txBox="1">
            <a:spLocks noGrp="1"/>
          </p:cNvSpPr>
          <p:nvPr>
            <p:ph type="body" idx="1"/>
          </p:nvPr>
        </p:nvSpPr>
        <p:spPr>
          <a:xfrm>
            <a:off x="516047" y="1471174"/>
            <a:ext cx="11157900" cy="4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7965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fr-FR" sz="2100"/>
              <a:t>Data annotation</a:t>
            </a:r>
            <a:endParaRPr/>
          </a:p>
          <a:p>
            <a:pPr marL="227965" lvl="0" indent="-1390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266" name="Google Shape;266;p8"/>
          <p:cNvSpPr txBox="1"/>
          <p:nvPr/>
        </p:nvSpPr>
        <p:spPr>
          <a:xfrm>
            <a:off x="737704" y="1952487"/>
            <a:ext cx="10782851" cy="2234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7965" marR="0" lvl="0" indent="-22796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 </a:t>
            </a:r>
            <a:endParaRPr/>
          </a:p>
          <a:p>
            <a:pPr marL="227965" marR="0" lvl="0" indent="-11366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Créer un dataset annoté spécifiquement pour entraîner un modèle YOLO à détecter et classer les figures dans les diagrammes de pedigree.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7965" marR="0" lvl="0" indent="-2279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Processus d’Annotation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Utilisation de LabelImg pour réaliser l’annotation manuelle des images.</a:t>
            </a:r>
            <a:endParaRPr/>
          </a:p>
        </p:txBody>
      </p:sp>
      <p:pic>
        <p:nvPicPr>
          <p:cNvPr id="267" name="Google Shape;267;p8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957" y="740206"/>
            <a:ext cx="11378661" cy="557131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8"/>
          <p:cNvSpPr/>
          <p:nvPr/>
        </p:nvSpPr>
        <p:spPr>
          <a:xfrm>
            <a:off x="6525264" y="645476"/>
            <a:ext cx="2872236" cy="107137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20000" y="22500"/>
                </a:lnTo>
                <a:lnTo>
                  <a:pt x="-56000" y="135000"/>
                </a:lnTo>
              </a:path>
            </a:pathLst>
          </a:custGeom>
          <a:solidFill>
            <a:schemeClr val="l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 boîtes englobantes ont été tracées pour chaque image autour des figures.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9326889" y="4188424"/>
            <a:ext cx="2859897" cy="19431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Chaque boîte est associée à une étiquette correspondant à l'une des neuf classes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8"/>
          <p:cNvSpPr txBox="1"/>
          <p:nvPr/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2308</Words>
  <Application>Microsoft Macintosh PowerPoint</Application>
  <PresentationFormat>Grand écran</PresentationFormat>
  <Paragraphs>481</Paragraphs>
  <Slides>47</Slides>
  <Notes>47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5" baseType="lpstr">
      <vt:lpstr>Courier New</vt:lpstr>
      <vt:lpstr>Noto Sans Symbols</vt:lpstr>
      <vt:lpstr>Aptos</vt:lpstr>
      <vt:lpstr>Arial</vt:lpstr>
      <vt:lpstr>Play</vt:lpstr>
      <vt:lpstr>Calibri</vt:lpstr>
      <vt:lpstr>Menlo</vt:lpstr>
      <vt:lpstr>Thème Office</vt:lpstr>
      <vt:lpstr>Data Challenge:  Digitalisation des arbres généalogiques pour une prédiction du risque de cancer</vt:lpstr>
      <vt:lpstr>Présentation PowerPoint</vt:lpstr>
      <vt:lpstr>Présentation PowerPoint</vt:lpstr>
      <vt:lpstr>Objectives</vt:lpstr>
      <vt:lpstr>Pipeline :</vt:lpstr>
      <vt:lpstr>Pipeline :</vt:lpstr>
      <vt:lpstr>Présentation PowerPoint</vt:lpstr>
      <vt:lpstr>Présentation PowerPoint</vt:lpstr>
      <vt:lpstr> Figures process </vt:lpstr>
      <vt:lpstr> Figures process </vt:lpstr>
      <vt:lpstr> Figures process </vt:lpstr>
      <vt:lpstr>Présentation PowerPoint</vt:lpstr>
      <vt:lpstr>Présentation PowerPoint</vt:lpstr>
      <vt:lpstr>Présentation PowerPoint</vt:lpstr>
      <vt:lpstr>Pipeline :</vt:lpstr>
      <vt:lpstr>EasyOCR pour la détection des textes</vt:lpstr>
      <vt:lpstr>Présentation PowerPoint</vt:lpstr>
      <vt:lpstr>DBSCAN</vt:lpstr>
      <vt:lpstr>Classification des textes</vt:lpstr>
      <vt:lpstr>Résultats après extraction et classification</vt:lpstr>
      <vt:lpstr>Pipeline :</vt:lpstr>
      <vt:lpstr>Traîtement des lignes</vt:lpstr>
      <vt:lpstr>Traîtement des lignes</vt:lpstr>
      <vt:lpstr>Traîtement des lignes</vt:lpstr>
      <vt:lpstr>Traîtement des lignes</vt:lpstr>
      <vt:lpstr>Traîtement des lignes</vt:lpstr>
      <vt:lpstr>Traîtement des lignes</vt:lpstr>
      <vt:lpstr>Traîtement des lignes</vt:lpstr>
      <vt:lpstr>Traîtement des lignes</vt:lpstr>
      <vt:lpstr>Résultats finaux</vt:lpstr>
      <vt:lpstr>Conclusion</vt:lpstr>
      <vt:lpstr>Perspectives</vt:lpstr>
      <vt:lpstr>Présentation PowerPoint</vt:lpstr>
      <vt:lpstr>Annexe : Extraction des images</vt:lpstr>
      <vt:lpstr>Annexe : Extraction des images</vt:lpstr>
      <vt:lpstr>Annexe : Preprocessing traîtement des lignes</vt:lpstr>
      <vt:lpstr>Annexe : DeepLSD</vt:lpstr>
      <vt:lpstr>Traîtement des lignes</vt:lpstr>
      <vt:lpstr>Annexe : traîtement des noeuds inutiles</vt:lpstr>
      <vt:lpstr>Annexe : Extraction des informations principales</vt:lpstr>
      <vt:lpstr>Annexe : Architecture BioBERT</vt:lpstr>
      <vt:lpstr>Annexe : DBSCAN</vt:lpstr>
      <vt:lpstr>Présentation PowerPoint</vt:lpstr>
      <vt:lpstr>Présentation PowerPoint</vt:lpstr>
      <vt:lpstr>Présentation PowerPoint</vt:lpstr>
      <vt:lpstr> Figures process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Romain ANDRES</dc:creator>
  <cp:lastModifiedBy>Romain ANDRES</cp:lastModifiedBy>
  <cp:revision>1</cp:revision>
  <dcterms:created xsi:type="dcterms:W3CDTF">2024-11-21T09:58:54Z</dcterms:created>
  <dcterms:modified xsi:type="dcterms:W3CDTF">2025-11-19T09:36:12Z</dcterms:modified>
</cp:coreProperties>
</file>